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6" r:id="rId1"/>
    <p:sldMasterId id="2147483790" r:id="rId2"/>
    <p:sldMasterId id="2147483808" r:id="rId3"/>
    <p:sldMasterId id="2147483820" r:id="rId4"/>
    <p:sldMasterId id="2147483831" r:id="rId5"/>
    <p:sldMasterId id="2147483834" r:id="rId6"/>
    <p:sldMasterId id="2147483848" r:id="rId7"/>
  </p:sldMasterIdLst>
  <p:notesMasterIdLst>
    <p:notesMasterId r:id="rId27"/>
  </p:notesMasterIdLst>
  <p:sldIdLst>
    <p:sldId id="4674" r:id="rId8"/>
    <p:sldId id="5403" r:id="rId9"/>
    <p:sldId id="5404" r:id="rId10"/>
    <p:sldId id="5405" r:id="rId11"/>
    <p:sldId id="5406" r:id="rId12"/>
    <p:sldId id="5407" r:id="rId13"/>
    <p:sldId id="5408" r:id="rId14"/>
    <p:sldId id="5409" r:id="rId15"/>
    <p:sldId id="5410" r:id="rId16"/>
    <p:sldId id="5411" r:id="rId17"/>
    <p:sldId id="5412" r:id="rId18"/>
    <p:sldId id="5413" r:id="rId19"/>
    <p:sldId id="5414" r:id="rId20"/>
    <p:sldId id="5415" r:id="rId21"/>
    <p:sldId id="5416" r:id="rId22"/>
    <p:sldId id="5417" r:id="rId23"/>
    <p:sldId id="5418" r:id="rId24"/>
    <p:sldId id="286" r:id="rId25"/>
    <p:sldId id="4050"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367"/>
  </p:normalViewPr>
  <p:slideViewPr>
    <p:cSldViewPr>
      <p:cViewPr>
        <p:scale>
          <a:sx n="86" d="100"/>
          <a:sy n="86" d="100"/>
        </p:scale>
        <p:origin x="2944" y="6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A3A34AD-571F-EF47-8516-AB6853F9A2EE}" type="slidenum">
              <a:rPr lang="en-US"/>
              <a:pPr/>
              <a:t>‹#›</a:t>
            </a:fld>
            <a:endParaRPr lang="en-US"/>
          </a:p>
        </p:txBody>
      </p:sp>
    </p:spTree>
    <p:extLst>
      <p:ext uri="{BB962C8B-B14F-4D97-AF65-F5344CB8AC3E}">
        <p14:creationId xmlns:p14="http://schemas.microsoft.com/office/powerpoint/2010/main" val="469988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blacklivesmatter.com/what-we-believe/" TargetMode="External"/><Relationship Id="rId3" Type="http://schemas.openxmlformats.org/officeDocument/2006/relationships/hyperlink" Target="https://patriotpost.us/contributors/361" TargetMode="External"/><Relationship Id="rId7" Type="http://schemas.openxmlformats.org/officeDocument/2006/relationships/hyperlink" Target="https://www.dailywire.com/news/klavan-the-racial-matrix"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blackpast.org/african-american-history/garza-alicia-1981/" TargetMode="External"/><Relationship Id="rId5" Type="http://schemas.openxmlformats.org/officeDocument/2006/relationships/hyperlink" Target="https://patriotpost.us/articles/71933-blms-red-roots-2020-07-06" TargetMode="External"/><Relationship Id="rId4" Type="http://schemas.openxmlformats.org/officeDocument/2006/relationships/hyperlink" Target="https://patriotpost.us/alexander/31424-black-privilege-from-suppression-to-supremacy-2014-12-03"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cnn.com/2013/06/05/us/trayvon-martin-shooting-fast-facts/index.html" TargetMode="External"/><Relationship Id="rId3" Type="http://schemas.openxmlformats.org/officeDocument/2006/relationships/hyperlink" Target="http://blacklivesmatter.com/" TargetMode="External"/><Relationship Id="rId7" Type="http://schemas.openxmlformats.org/officeDocument/2006/relationships/hyperlink" Target="https://qz.com/author/lfesslerqz/"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boldorganizing.org/" TargetMode="External"/><Relationship Id="rId11" Type="http://schemas.openxmlformats.org/officeDocument/2006/relationships/hyperlink" Target="https://lesbianswhotech.org/newyork2018/" TargetMode="External"/><Relationship Id="rId5" Type="http://schemas.openxmlformats.org/officeDocument/2006/relationships/hyperlink" Target="http://ellabakercenter.org/" TargetMode="External"/><Relationship Id="rId10" Type="http://schemas.openxmlformats.org/officeDocument/2006/relationships/hyperlink" Target="https://www.theodysseyonline.com/lives-matter-others" TargetMode="External"/><Relationship Id="rId4" Type="http://schemas.openxmlformats.org/officeDocument/2006/relationships/hyperlink" Target="http://dignityandpowernow.org/" TargetMode="External"/><Relationship Id="rId9" Type="http://schemas.openxmlformats.org/officeDocument/2006/relationships/hyperlink" Target="https://www.huffingtonpost.com/michael-w-waters/liturgy-trayvon-martin-skittles-iced-tea-hoodie_b_1373763.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The OT prophets like Amos and Isaiah and Micah and others did not prescribe a different form of “justice” based on ethnicity or wealth. Justice is blind and applies equally to all. </a:t>
            </a:r>
          </a:p>
        </p:txBody>
      </p:sp>
    </p:spTree>
    <p:extLst>
      <p:ext uri="{BB962C8B-B14F-4D97-AF65-F5344CB8AC3E}">
        <p14:creationId xmlns:p14="http://schemas.microsoft.com/office/powerpoint/2010/main" val="130441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E20D9DA2-72E5-40DF-96ED-72FBD424A710}" type="slidenum">
              <a:rPr kumimoji="0" 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10</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35875"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buFont typeface="Times New Roman" charset="0"/>
              <a:buNone/>
              <a:defRPr/>
            </a:pPr>
            <a:endParaRPr lang="en-US" dirty="0">
              <a:ea typeface="ＭＳ Ｐゴシック" charset="-128"/>
              <a:cs typeface="+mn-cs"/>
            </a:endParaRPr>
          </a:p>
        </p:txBody>
      </p:sp>
    </p:spTree>
    <p:extLst>
      <p:ext uri="{BB962C8B-B14F-4D97-AF65-F5344CB8AC3E}">
        <p14:creationId xmlns:p14="http://schemas.microsoft.com/office/powerpoint/2010/main" val="154825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The OT prophets like Amos and Isaiah and Micah and others did not prescribe a different form of “justice” based on ethnicity or wealth. Justice is blind and applies equally to all. </a:t>
            </a:r>
          </a:p>
        </p:txBody>
      </p:sp>
    </p:spTree>
    <p:extLst>
      <p:ext uri="{BB962C8B-B14F-4D97-AF65-F5344CB8AC3E}">
        <p14:creationId xmlns:p14="http://schemas.microsoft.com/office/powerpoint/2010/main" val="156130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How we define terms is very important. Here is one depiction popular in 2020. Some USA examples:</a:t>
            </a:r>
          </a:p>
          <a:p>
            <a:pPr eaLnBrk="1" hangingPunct="1"/>
            <a:r>
              <a:rPr lang="en-US" dirty="0">
                <a:latin typeface="Arial" panose="020B0604020202020204" pitchFamily="34" charset="0"/>
                <a:ea typeface="ＭＳ Ｐゴシック" charset="0"/>
                <a:cs typeface="Arial" panose="020B0604020202020204" pitchFamily="34" charset="0"/>
              </a:rPr>
              <a:t>• INEQUALITY: Blacks were slaves until 1865 and could not go to evangelical seminaries until the 1960s.</a:t>
            </a:r>
          </a:p>
          <a:p>
            <a:pPr eaLnBrk="1" hangingPunct="1"/>
            <a:r>
              <a:rPr lang="en-US" dirty="0">
                <a:latin typeface="Arial" panose="020B0604020202020204" pitchFamily="34" charset="0"/>
                <a:ea typeface="ＭＳ Ｐゴシック" charset="0"/>
                <a:cs typeface="Arial" panose="020B0604020202020204" pitchFamily="34" charset="0"/>
              </a:rPr>
              <a:t>• EQUALITY: Laws in the 1960s allowed blacks into all schools—but they didn't have the money so the system (tree) still tilted towards whites.</a:t>
            </a:r>
          </a:p>
          <a:p>
            <a:pPr eaLnBrk="1" hangingPunct="1"/>
            <a:r>
              <a:rPr lang="en-US" dirty="0">
                <a:latin typeface="Arial" panose="020B0604020202020204" pitchFamily="34" charset="0"/>
                <a:ea typeface="ＭＳ Ｐゴシック" charset="0"/>
                <a:cs typeface="Arial" panose="020B0604020202020204" pitchFamily="34" charset="0"/>
              </a:rPr>
              <a:t>• EQUITY: Scholarships were then offered to blacks for schooling—but the system (tree) still tilted towards whites, who had a better education before seminary.</a:t>
            </a:r>
          </a:p>
          <a:p>
            <a:pPr eaLnBrk="1" hangingPunct="1"/>
            <a:r>
              <a:rPr lang="en-US" dirty="0">
                <a:latin typeface="Arial" panose="020B0604020202020204" pitchFamily="34" charset="0"/>
                <a:ea typeface="ＭＳ Ｐゴシック" charset="0"/>
                <a:cs typeface="Arial" panose="020B0604020202020204" pitchFamily="34" charset="0"/>
              </a:rPr>
              <a:t>• JUSTICE: Schools do not even know the ethnicity of applicants are thus are blind to any favoritism.</a:t>
            </a:r>
          </a:p>
        </p:txBody>
      </p:sp>
    </p:spTree>
    <p:extLst>
      <p:ext uri="{BB962C8B-B14F-4D97-AF65-F5344CB8AC3E}">
        <p14:creationId xmlns:p14="http://schemas.microsoft.com/office/powerpoint/2010/main" val="176134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cs typeface="Arial" panose="020B0604020202020204" pitchFamily="34" charset="0"/>
              </a:rPr>
              <a:t>“In this first panel, inequality is shown as a bent over tree with the apples growing on only one side. The figure on the right stands questioning while the one on the left effortlessly waits to catch falling apples. My first issue here is that </a:t>
            </a:r>
            <a:r>
              <a:rPr lang="en-US" b="1" dirty="0">
                <a:latin typeface="Arial" panose="020B0604020202020204" pitchFamily="34" charset="0"/>
                <a:cs typeface="Arial" panose="020B0604020202020204" pitchFamily="34" charset="0"/>
              </a:rPr>
              <a:t>using a bent tree as a metaphor for inequality suggests that today’s staggering levels of inequality are at some level natural and to be expected, just as one expects a tree to grow naturally, when nothing could be further from the truth</a:t>
            </a:r>
            <a:r>
              <a:rPr lang="en-US" dirty="0">
                <a:latin typeface="Arial" panose="020B0604020202020204" pitchFamily="34" charset="0"/>
                <a:cs typeface="Arial" panose="020B0604020202020204" pitchFamily="34" charset="0"/>
              </a:rPr>
              <a:t>. As I write this in May of 2020, the coronavirus has killed three black Americans for every one white American, a disparity that goes back to redlining and the exclusion of black WWII veterans from the benefits of the GI Bill. </a:t>
            </a:r>
            <a:r>
              <a:rPr lang="en-US" b="1" dirty="0">
                <a:latin typeface="Arial" panose="020B0604020202020204" pitchFamily="34" charset="0"/>
                <a:cs typeface="Arial" panose="020B0604020202020204" pitchFamily="34" charset="0"/>
              </a:rPr>
              <a:t>There is nothing accidental about today’s inequality. It is a reflection of intentional systems of oppression established in the past that continue today to privilege rich white men.”</a:t>
            </a:r>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3391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Arial" panose="020B0604020202020204" pitchFamily="34" charset="0"/>
                <a:ea typeface="ＭＳ Ｐゴシック" charset="0"/>
                <a:cs typeface="Arial" panose="020B0604020202020204" pitchFamily="34" charset="0"/>
              </a:rPr>
              <a:t>“</a:t>
            </a:r>
            <a:r>
              <a:rPr lang="en-US" dirty="0">
                <a:latin typeface="Arial" panose="020B0604020202020204" pitchFamily="34" charset="0"/>
                <a:cs typeface="Arial" panose="020B0604020202020204" pitchFamily="34" charset="0"/>
              </a:rPr>
              <a:t>Armed with our understanding that this tree didn’t just grow this way, that somebody (probably the ancestors of the one on the left) must have manipulated the tree to grow to one side, we can extend this critique to how justice is depicted. With braces and a pulley, the tree has now been balanced out and both figures can access an equal distribution of fruit. This is lovely, but I’m confused as to why the ladders would be necessary at all if the system is truly bent towards justice? Moreover, I’m most concerned with how this </a:t>
            </a:r>
            <a:r>
              <a:rPr lang="en-US" b="1" dirty="0">
                <a:latin typeface="Arial" panose="020B0604020202020204" pitchFamily="34" charset="0"/>
                <a:cs typeface="Arial" panose="020B0604020202020204" pitchFamily="34" charset="0"/>
              </a:rPr>
              <a:t>depiction implies that broken and unjust systems are salvageable — that with a little bit of push and pull they can be “fixed” as the caption relates.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simply isn’t true. </a:t>
            </a:r>
            <a:r>
              <a:rPr lang="en-US" b="1" dirty="0">
                <a:latin typeface="Arial" panose="020B0604020202020204" pitchFamily="34" charset="0"/>
                <a:cs typeface="Arial" panose="020B0604020202020204" pitchFamily="34" charset="0"/>
              </a:rPr>
              <a:t>Driving equity and justice isn’t about tinkering with systems that just ended up being imbalanced, it’s about dismantling oppressive systems that are working exactly as they were designed</a:t>
            </a:r>
            <a:r>
              <a:rPr lang="en-US" dirty="0">
                <a:latin typeface="Arial" panose="020B0604020202020204" pitchFamily="34" charset="0"/>
                <a:cs typeface="Arial" panose="020B0604020202020204" pitchFamily="34" charset="0"/>
              </a:rPr>
              <a:t>. I often tell people, we are building a world that has never existed before. To achieve justice we must be open to change that can be deeply radical and transformative.</a:t>
            </a:r>
          </a:p>
          <a:p>
            <a:r>
              <a:rPr lang="en-US" dirty="0">
                <a:latin typeface="Arial" panose="020B0604020202020204" pitchFamily="34" charset="0"/>
                <a:cs typeface="Arial" panose="020B0604020202020204" pitchFamily="34" charset="0"/>
              </a:rPr>
              <a:t>This is why I begin DEI work not with statistics and strategic plans, but with individual conversations. If they are to take the challenge of equity work seriously, leaders must exemplify self-awareness, open-mindedness, and the courage to listen and change when challenged.</a:t>
            </a:r>
          </a:p>
          <a:p>
            <a:r>
              <a:rPr lang="en-US" dirty="0">
                <a:latin typeface="Arial" panose="020B0604020202020204" pitchFamily="34" charset="0"/>
                <a:cs typeface="Arial" panose="020B0604020202020204" pitchFamily="34" charset="0"/>
              </a:rPr>
              <a:t>There are a host of other questions we could discuss about these cartoons. What should it look like if not a tree? What does it look like when there are not two people trying to pick apples, but two entire communities? Thinking about history and restorative justice, where was this tree planted and should it be moved?</a:t>
            </a:r>
          </a:p>
          <a:p>
            <a:r>
              <a:rPr lang="en-US" b="1" dirty="0">
                <a:latin typeface="Arial" panose="020B0604020202020204" pitchFamily="34" charset="0"/>
                <a:cs typeface="Arial" panose="020B0604020202020204" pitchFamily="34" charset="0"/>
              </a:rPr>
              <a:t>If it feels like I’m making this incredibly complicated, that’s because it really is that complicated.</a:t>
            </a:r>
            <a:r>
              <a:rPr lang="en-US" b="1" dirty="0">
                <a:latin typeface="Arial" panose="020B0604020202020204" pitchFamily="34" charset="0"/>
                <a:ea typeface="ＭＳ Ｐゴシック"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63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b="1" dirty="0">
                <a:latin typeface="Arial" panose="020B0604020202020204" pitchFamily="34" charset="0"/>
                <a:cs typeface="Arial" panose="020B0604020202020204" pitchFamily="34" charset="0"/>
              </a:rPr>
              <a:t>In Racial Reconciliation, What Matters Is Truth</a:t>
            </a:r>
          </a:p>
          <a:p>
            <a:r>
              <a:rPr lang="en-US" dirty="0">
                <a:latin typeface="Arial" panose="020B0604020202020204" pitchFamily="34" charset="0"/>
                <a:cs typeface="Arial" panose="020B0604020202020204" pitchFamily="34" charset="0"/>
              </a:rPr>
              <a:t>Black Lives Matter has roots in radical Marxism and "fundamental transformation."</a:t>
            </a:r>
          </a:p>
          <a:p>
            <a:r>
              <a:rPr lang="en-US" b="1" dirty="0">
                <a:latin typeface="Arial" panose="020B0604020202020204" pitchFamily="34" charset="0"/>
                <a:cs typeface="Arial" panose="020B0604020202020204" pitchFamily="34" charset="0"/>
                <a:hlinkClick r:id="rId3"/>
              </a:rPr>
              <a:t>Robin Smith</a:t>
            </a:r>
            <a:r>
              <a:rPr lang="en-US" dirty="0">
                <a:latin typeface="Arial" panose="020B0604020202020204" pitchFamily="34" charset="0"/>
                <a:cs typeface="Arial" panose="020B0604020202020204" pitchFamily="34" charset="0"/>
              </a:rPr>
              <a:t> • Jun. 22, 2020 • The Patriot Post</a:t>
            </a:r>
          </a:p>
          <a:p>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patriotpost.us</a:t>
            </a:r>
            <a:r>
              <a:rPr lang="en-US" dirty="0">
                <a:latin typeface="Arial" panose="020B0604020202020204" pitchFamily="34" charset="0"/>
                <a:cs typeface="Arial" panose="020B0604020202020204" pitchFamily="34" charset="0"/>
              </a:rPr>
              <a:t>/articles/71566-in-racial-reconciliation-what-matters-is-truth-2020-06-22</a:t>
            </a:r>
          </a:p>
          <a:p>
            <a:r>
              <a:rPr lang="en-US" dirty="0">
                <a:latin typeface="Arial" panose="020B0604020202020204" pitchFamily="34" charset="0"/>
                <a:cs typeface="Arial" panose="020B0604020202020204" pitchFamily="34" charset="0"/>
              </a:rPr>
              <a:t>Accessed 4 October 2020</a:t>
            </a:r>
            <a:endParaRPr lang="ar-SA"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"Last week, a prominent </a:t>
            </a:r>
            <a:r>
              <a:rPr lang="en-US" dirty="0">
                <a:latin typeface="Arial" panose="020B0604020202020204" pitchFamily="34" charset="0"/>
                <a:cs typeface="Arial" panose="020B0604020202020204" pitchFamily="34" charset="0"/>
                <a:hlinkClick r:id="rId4"/>
              </a:rPr>
              <a:t>black supremacist</a:t>
            </a:r>
            <a:r>
              <a:rPr lang="en-US" dirty="0">
                <a:latin typeface="Arial" panose="020B0604020202020204" pitchFamily="34" charset="0"/>
                <a:cs typeface="Arial" panose="020B0604020202020204" pitchFamily="34" charset="0"/>
              </a:rPr>
              <a:t> declared that she and her colleague “are trained organizers.” In fact, she said, “We are trained Marxists. We are super versed on ideological theories.”</a:t>
            </a:r>
          </a:p>
          <a:p>
            <a:r>
              <a:rPr lang="en-US" dirty="0">
                <a:latin typeface="Arial" panose="020B0604020202020204" pitchFamily="34" charset="0"/>
                <a:cs typeface="Arial" panose="020B0604020202020204" pitchFamily="34" charset="0"/>
              </a:rPr>
              <a:t>In Marxism, capitalism is framed to be an exploitive, oppressive societal problem. A communist economy, the goal of Marxism, emphasizes cooperative ownership of property with no private-property rights or personal wealth. The popular slogan of Karl Marx sums it up: “From each according to his ability, to each according to his needs.” But that doesn’t fully reflect the fact that the German economist, along with his comrade, Friedrich Engels, coauthor of </a:t>
            </a:r>
            <a:r>
              <a:rPr lang="en-US" i="1" dirty="0">
                <a:latin typeface="Arial" panose="020B0604020202020204" pitchFamily="34" charset="0"/>
                <a:cs typeface="Arial" panose="020B0604020202020204" pitchFamily="34" charset="0"/>
              </a:rPr>
              <a:t>The Communist Manifesto</a:t>
            </a:r>
            <a:r>
              <a:rPr lang="en-US" dirty="0">
                <a:latin typeface="Arial" panose="020B0604020202020204" pitchFamily="34" charset="0"/>
                <a:cs typeface="Arial" panose="020B0604020202020204" pitchFamily="34" charset="0"/>
              </a:rPr>
              <a:t>, taught that socialism was the necessary first step to communism where all divisions of class would be erased.</a:t>
            </a:r>
          </a:p>
          <a:p>
            <a:r>
              <a:rPr lang="en-US" dirty="0">
                <a:latin typeface="Arial" panose="020B0604020202020204" pitchFamily="34" charset="0"/>
                <a:cs typeface="Arial" panose="020B0604020202020204" pitchFamily="34" charset="0"/>
              </a:rPr>
              <a:t>Patrisse Cullors, one of the two cofounders of the so-called “</a:t>
            </a:r>
            <a:r>
              <a:rPr lang="en-US" dirty="0">
                <a:latin typeface="Arial" panose="020B0604020202020204" pitchFamily="34" charset="0"/>
                <a:cs typeface="Arial" panose="020B0604020202020204" pitchFamily="34" charset="0"/>
                <a:hlinkClick r:id="rId5"/>
              </a:rPr>
              <a:t>Black Lives Matter</a:t>
            </a:r>
            <a:r>
              <a:rPr lang="en-US" dirty="0">
                <a:latin typeface="Arial" panose="020B0604020202020204" pitchFamily="34" charset="0"/>
                <a:cs typeface="Arial" panose="020B0604020202020204" pitchFamily="34" charset="0"/>
              </a:rPr>
              <a:t>” movement, made clear their Marxist foundation. The other founder, Alicia Garza, in a 2018 </a:t>
            </a:r>
            <a:r>
              <a:rPr lang="en-US" dirty="0">
                <a:latin typeface="Arial" panose="020B0604020202020204" pitchFamily="34" charset="0"/>
                <a:cs typeface="Arial" panose="020B0604020202020204" pitchFamily="34" charset="0"/>
                <a:hlinkClick r:id="rId6"/>
              </a:rPr>
              <a:t>feature on Blackpast.org</a:t>
            </a:r>
            <a:r>
              <a:rPr lang="en-US" dirty="0">
                <a:latin typeface="Arial" panose="020B0604020202020204" pitchFamily="34" charset="0"/>
                <a:cs typeface="Arial" panose="020B0604020202020204" pitchFamily="34" charset="0"/>
              </a:rPr>
              <a:t>, has already identified herself as “a queer social justice activist and a Marxist.”</a:t>
            </a:r>
          </a:p>
          <a:p>
            <a:r>
              <a:rPr lang="en-US" dirty="0">
                <a:latin typeface="Arial" panose="020B0604020202020204" pitchFamily="34" charset="0"/>
                <a:cs typeface="Arial" panose="020B0604020202020204" pitchFamily="34" charset="0"/>
              </a:rPr>
              <a:t>Thinking they are aiding racial and social justice, corporate giants and the political left are now carelessly funding these “trained Marxists” who lead 16 chapters of BLM in the U.S. and Canada in the disruption of commerce and the destruction of small and large businesses. No one is defending racism or the deaths of innocent black men, but BLM and antifa have hijacked the emotions stirred by select recent deaths to promote the very behaviors and practices that keep minorities trapped in government dependency.</a:t>
            </a:r>
          </a:p>
          <a:p>
            <a:r>
              <a:rPr lang="en-US" dirty="0">
                <a:latin typeface="Arial" panose="020B0604020202020204" pitchFamily="34" charset="0"/>
                <a:cs typeface="Arial" panose="020B0604020202020204" pitchFamily="34" charset="0"/>
              </a:rPr>
              <a:t>Andrew </a:t>
            </a:r>
            <a:r>
              <a:rPr lang="en-US" dirty="0" err="1">
                <a:latin typeface="Arial" panose="020B0604020202020204" pitchFamily="34" charset="0"/>
                <a:cs typeface="Arial" panose="020B0604020202020204" pitchFamily="34" charset="0"/>
              </a:rPr>
              <a:t>Klavan</a:t>
            </a:r>
            <a:r>
              <a:rPr lang="en-US" dirty="0">
                <a:latin typeface="Arial" panose="020B0604020202020204" pitchFamily="34" charset="0"/>
                <a:cs typeface="Arial" panose="020B0604020202020204" pitchFamily="34" charset="0"/>
              </a:rPr>
              <a:t> of The Daily Wire </a:t>
            </a:r>
            <a:r>
              <a:rPr lang="en-US" dirty="0">
                <a:latin typeface="Arial" panose="020B0604020202020204" pitchFamily="34" charset="0"/>
                <a:cs typeface="Arial" panose="020B0604020202020204" pitchFamily="34" charset="0"/>
                <a:hlinkClick r:id="rId7"/>
              </a:rPr>
              <a:t>wrote</a:t>
            </a:r>
            <a:r>
              <a:rPr lang="en-US" dirty="0">
                <a:latin typeface="Arial" panose="020B0604020202020204" pitchFamily="34" charset="0"/>
                <a:cs typeface="Arial" panose="020B0604020202020204" pitchFamily="34" charset="0"/>
              </a:rPr>
              <a:t> in an analysis of the Black Lives Matter movement that “The Racial Matrix” is “an entirely false narrative in which just those very prescriptions that will make black lives worse provide whites a sense of virtue while continuing the Democrat destruction of actual black lives.”</a:t>
            </a:r>
          </a:p>
          <a:p>
            <a:r>
              <a:rPr lang="en-US" dirty="0">
                <a:latin typeface="Arial" panose="020B0604020202020204" pitchFamily="34" charset="0"/>
                <a:cs typeface="Arial" panose="020B0604020202020204" pitchFamily="34" charset="0"/>
              </a:rPr>
              <a:t>Neither BLM tactics of anger-baiting nor the virtue signaling of guilty whites will help. We should instead be identifying problems, working with leaders for solutions, and moving the underprivileged toward independence.</a:t>
            </a:r>
          </a:p>
          <a:p>
            <a:r>
              <a:rPr lang="en-US" dirty="0">
                <a:latin typeface="Arial" panose="020B0604020202020204" pitchFamily="34" charset="0"/>
                <a:cs typeface="Arial" panose="020B0604020202020204" pitchFamily="34" charset="0"/>
              </a:rPr>
              <a:t>BLM as an organized movement has a Marxist devotion to a new world order destroying America’s economic freedom and, even more contemptibly, the freedoms of individual Americans. </a:t>
            </a:r>
            <a:r>
              <a:rPr lang="en-US" dirty="0">
                <a:latin typeface="Arial" panose="020B0604020202020204" pitchFamily="34" charset="0"/>
                <a:cs typeface="Arial" panose="020B0604020202020204" pitchFamily="34" charset="0"/>
                <a:hlinkClick r:id="rId8"/>
              </a:rPr>
              <a:t>Its own website</a:t>
            </a:r>
            <a:r>
              <a:rPr lang="en-US" dirty="0">
                <a:latin typeface="Arial" panose="020B0604020202020204" pitchFamily="34" charset="0"/>
                <a:cs typeface="Arial" panose="020B0604020202020204" pitchFamily="34" charset="0"/>
              </a:rPr>
              <a:t> uses the word “comrades” to describe a new order where “we disrupt the Western-prescribed nuclear family structure requirement by supporting each other as extended families and villages that collectively care for one another.” BLM makes it clear that encouraging self-reliance and freedom from government dependency is not at all a priority. These radicals have no belief that an intact family, personal property, personal wealth, and achievement are healthy rights. And because of this, they do not promote a sense of personal accomplishment or greater attainment in the next generation. Our government housing projects are, in many cases, now full of third- and fourth-generation residents.</a:t>
            </a:r>
          </a:p>
          <a:p>
            <a:r>
              <a:rPr lang="en-US" dirty="0">
                <a:latin typeface="Arial" panose="020B0604020202020204" pitchFamily="34" charset="0"/>
                <a:cs typeface="Arial" panose="020B0604020202020204" pitchFamily="34" charset="0"/>
              </a:rPr>
              <a:t>Many blacks are tired of BLM’s leftist political agenda because it will only lead to harm for their community. Niger Innis recently exploded, “I’ll be g-dd-</a:t>
            </a:r>
            <a:r>
              <a:rPr lang="en-US" dirty="0" err="1">
                <a:latin typeface="Arial" panose="020B0604020202020204" pitchFamily="34" charset="0"/>
                <a:cs typeface="Arial" panose="020B0604020202020204" pitchFamily="34" charset="0"/>
              </a:rPr>
              <a:t>mned</a:t>
            </a:r>
            <a:r>
              <a:rPr lang="en-US" dirty="0">
                <a:latin typeface="Arial" panose="020B0604020202020204" pitchFamily="34" charset="0"/>
                <a:cs typeface="Arial" panose="020B0604020202020204" pitchFamily="34" charset="0"/>
              </a:rPr>
              <a:t> if you use the suffering and misery of black Americans and our legacy to the United States of America as your shield and use us as cannon fodder when your agenda really has not a d—n thing to do with saving black lives.” Leo Terrell, racial activist and lawyer, insisted that a “criminal element” has taken over the protest movement that began with the death of George Floyd.</a:t>
            </a:r>
          </a:p>
          <a:p>
            <a:r>
              <a:rPr lang="en-US" dirty="0">
                <a:latin typeface="Arial" panose="020B0604020202020204" pitchFamily="34" charset="0"/>
                <a:cs typeface="Arial" panose="020B0604020202020204" pitchFamily="34" charset="0"/>
              </a:rPr>
              <a:t>Ultimately, what will succeed in healing the racial divide is not the Marxist lies being peddled. It’s authentic truth that withstands subjective opinion and bias.</a:t>
            </a:r>
            <a:r>
              <a:rPr lang="en-US" dirty="0">
                <a:latin typeface="Arial" panose="020B0604020202020204" pitchFamily="34" charset="0"/>
                <a:ea typeface="ＭＳ Ｐゴシック" charset="0"/>
                <a:cs typeface="Arial" panose="020B0604020202020204" pitchFamily="34" charset="0"/>
              </a:rPr>
              <a:t>”</a:t>
            </a:r>
          </a:p>
          <a:p>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5025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BLM needs the business community but corporate America does NOT need any more looting of their businesses, scaring away customers, and destruction of the livelihood of small business owners who are both white and black.</a:t>
            </a:r>
          </a:p>
        </p:txBody>
      </p:sp>
    </p:spTree>
    <p:extLst>
      <p:ext uri="{BB962C8B-B14F-4D97-AF65-F5344CB8AC3E}">
        <p14:creationId xmlns:p14="http://schemas.microsoft.com/office/powerpoint/2010/main" val="4240795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Who cares what you and I think of the BLM Movement? What really matters is what God says.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094E-1E19-C94C-A021-4ED6A727D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443667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NC NT Criticism (</a:t>
            </a:r>
            <a:r>
              <a:rPr lang="en-US" sz="1200" b="0" dirty="0" err="1">
                <a:solidFill>
                  <a:srgbClr val="FFFFFF"/>
                </a:solidFill>
                <a:latin typeface="Arial" charset="0"/>
                <a:ea typeface="ＭＳ Ｐゴシック" charset="0"/>
              </a:rPr>
              <a:t>nc</a:t>
            </a:r>
            <a:r>
              <a:rPr lang="en-US" sz="1200" b="0" dirty="0">
                <a:solidFill>
                  <a:srgbClr val="FFFFFF"/>
                </a:solidFill>
                <a:latin typeface="Arial" charset="0"/>
                <a:ea typeface="ＭＳ Ｐゴシック" charset="0"/>
              </a:rPr>
              <a:t>) Arabic</a:t>
            </a:r>
          </a:p>
          <a:p>
            <a:r>
              <a:rPr lang="en-US" dirty="0"/>
              <a:t>_____________</a:t>
            </a:r>
          </a:p>
          <a:p>
            <a:r>
              <a:rPr lang="en-US" dirty="0"/>
              <a:t>Common-</a:t>
            </a:r>
            <a:r>
              <a:rPr lang="en-US" dirty="0">
                <a:latin typeface="Arial" charset="0"/>
                <a:ea typeface="ＭＳ Ｐゴシック" charset="0"/>
              </a:rPr>
              <a:t>3</a:t>
            </a:r>
            <a:r>
              <a:rPr lang="en-US" sz="1200" b="0" dirty="0">
                <a:solidFill>
                  <a:srgbClr val="FFFFFF"/>
                </a:solidFill>
                <a:latin typeface="Arial" charset="0"/>
                <a:ea typeface="ＭＳ Ｐゴシック" charset="0"/>
              </a:rPr>
              <a:t>2</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9960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This sequence of 16 slides appear in three OT Survey presentations: </a:t>
            </a:r>
          </a:p>
          <a:p>
            <a:pPr>
              <a:defRPr/>
            </a:pPr>
            <a:r>
              <a:rPr lang="en-US" dirty="0">
                <a:latin typeface="Arial" panose="020B0604020202020204" pitchFamily="34" charset="0"/>
                <a:cs typeface="Arial" panose="020B0604020202020204" pitchFamily="34" charset="0"/>
              </a:rPr>
              <a:t>23-Isaiah 1–23 slides 31-46</a:t>
            </a:r>
          </a:p>
          <a:p>
            <a:pPr>
              <a:defRPr/>
            </a:pPr>
            <a:r>
              <a:rPr lang="en-US" dirty="0">
                <a:latin typeface="Arial" panose="020B0604020202020204" pitchFamily="34" charset="0"/>
                <a:cs typeface="Arial" panose="020B0604020202020204" pitchFamily="34" charset="0"/>
              </a:rPr>
              <a:t>30-Amos slides 25-40</a:t>
            </a:r>
          </a:p>
          <a:p>
            <a:pPr>
              <a:defRPr/>
            </a:pPr>
            <a:r>
              <a:rPr lang="en-US" dirty="0">
                <a:latin typeface="Arial" panose="020B0604020202020204" pitchFamily="34" charset="0"/>
                <a:cs typeface="Arial" panose="020B0604020202020204" pitchFamily="34" charset="0"/>
              </a:rPr>
              <a:t>33-Micah slides 32-47</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094E-1E19-C94C-A021-4ED6A727D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318999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0533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5016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13FE8-D5BB-7B44-B6CC-7F5C63CA172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5538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736B635-9C2B-4BD3-A6C1-A0FAD50550B3}" type="slidenum">
              <a:rPr kumimoji="0" 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6</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32803"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buFont typeface="Times New Roman" charset="0"/>
              <a:buNone/>
              <a:defRPr/>
            </a:pPr>
            <a:endParaRPr lang="en-US" dirty="0">
              <a:ea typeface="ＭＳ Ｐゴシック" charset="-128"/>
              <a:cs typeface="+mn-cs"/>
            </a:endParaRPr>
          </a:p>
        </p:txBody>
      </p:sp>
    </p:spTree>
    <p:extLst>
      <p:ext uri="{BB962C8B-B14F-4D97-AF65-F5344CB8AC3E}">
        <p14:creationId xmlns:p14="http://schemas.microsoft.com/office/powerpoint/2010/main" val="200708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defRPr/>
            </a:pPr>
            <a:r>
              <a:rPr lang="en-US" dirty="0">
                <a:latin typeface="Arial" panose="020B0604020202020204" pitchFamily="34" charset="0"/>
                <a:cs typeface="Arial" panose="020B0604020202020204" pitchFamily="34" charset="0"/>
              </a:rPr>
              <a:t>The BLM website was thus scrubbed to affirm that </a:t>
            </a:r>
          </a:p>
          <a:p>
            <a:pPr>
              <a:defRPr/>
            </a:pPr>
            <a:r>
              <a:rPr lang="en-US" dirty="0">
                <a:latin typeface="Arial" panose="020B0604020202020204" pitchFamily="34" charset="0"/>
                <a:cs typeface="Arial" panose="020B0604020202020204" pitchFamily="34" charset="0"/>
              </a:rPr>
              <a:t>• BLM is “combating and countering acts of violence” as BLM protests burn down the cities of America!</a:t>
            </a:r>
          </a:p>
          <a:p>
            <a:pPr>
              <a:defRPr/>
            </a:pPr>
            <a:r>
              <a:rPr lang="en-US" dirty="0">
                <a:latin typeface="Arial" panose="020B0604020202020204" pitchFamily="34" charset="0"/>
                <a:cs typeface="Arial" panose="020B0604020202020204" pitchFamily="34" charset="0"/>
              </a:rPr>
              <a:t>Now only four tenants exist, though even these are problematic.</a:t>
            </a:r>
          </a:p>
          <a:p>
            <a:pPr>
              <a:defRPr/>
            </a:pPr>
            <a:r>
              <a:rPr lang="en-US" dirty="0">
                <a:latin typeface="Arial" panose="020B0604020202020204" pitchFamily="34" charset="0"/>
                <a:cs typeface="Arial" panose="020B0604020202020204" pitchFamily="34" charset="0"/>
              </a:rPr>
              <a:t>• “We are expansive…beyond the narrow nationalism…in Black communities” says they should not be patriotic Americans.</a:t>
            </a:r>
          </a:p>
          <a:p>
            <a:pPr>
              <a:defRPr/>
            </a:pPr>
            <a:r>
              <a:rPr lang="en-US" dirty="0">
                <a:latin typeface="Arial" panose="020B0604020202020204" pitchFamily="34" charset="0"/>
                <a:cs typeface="Arial" panose="020B0604020202020204" pitchFamily="34" charset="0"/>
              </a:rPr>
              <a:t>• “We affirm the lives of Black queer and trans folks…and all Black lives along the gender spectrum.”</a:t>
            </a:r>
          </a:p>
          <a:p>
            <a:pPr>
              <a:defRPr/>
            </a:pPr>
            <a:r>
              <a:rPr lang="en-US" dirty="0">
                <a:latin typeface="Arial" panose="020B0604020202020204" pitchFamily="34" charset="0"/>
                <a:cs typeface="Arial" panose="020B0604020202020204" pitchFamily="34" charset="0"/>
              </a:rPr>
              <a:t>• “We are working for a world where Black lives are no longer systematically targeted for demise.”</a:t>
            </a:r>
          </a:p>
        </p:txBody>
      </p:sp>
    </p:spTree>
    <p:extLst>
      <p:ext uri="{BB962C8B-B14F-4D97-AF65-F5344CB8AC3E}">
        <p14:creationId xmlns:p14="http://schemas.microsoft.com/office/powerpoint/2010/main" val="418288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5E2E1B0C-AA5E-4BC6-B3A6-6C983D31392D}" type="slidenum">
              <a:rPr kumimoji="0" 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8</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33827"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buFont typeface="Times New Roman" charset="0"/>
              <a:buNone/>
              <a:defRPr/>
            </a:pPr>
            <a:r>
              <a:rPr lang="en-US" b="1" dirty="0">
                <a:ea typeface="ＭＳ Ｐゴシック" charset="-128"/>
              </a:rPr>
              <a:t>https://</a:t>
            </a:r>
            <a:r>
              <a:rPr lang="en-US" b="1" dirty="0" err="1">
                <a:ea typeface="ＭＳ Ｐゴシック" charset="-128"/>
              </a:rPr>
              <a:t>www.momsrising.org</a:t>
            </a:r>
            <a:r>
              <a:rPr lang="en-US" b="1" dirty="0">
                <a:ea typeface="ＭＳ Ｐゴシック" charset="-128"/>
              </a:rPr>
              <a:t>/blog/users/</a:t>
            </a:r>
            <a:r>
              <a:rPr lang="en-US" b="1" dirty="0" err="1">
                <a:ea typeface="ＭＳ Ｐゴシック" charset="-128"/>
              </a:rPr>
              <a:t>patrisse-cullors</a:t>
            </a:r>
            <a:endParaRPr lang="en-US" b="1" dirty="0">
              <a:ea typeface="ＭＳ Ｐゴシック" charset="-128"/>
            </a:endParaRPr>
          </a:p>
          <a:p>
            <a:pPr>
              <a:buFont typeface="Times New Roman" charset="0"/>
              <a:buNone/>
              <a:defRPr/>
            </a:pPr>
            <a:r>
              <a:rPr lang="en-US" b="1" dirty="0">
                <a:ea typeface="ＭＳ Ｐゴシック" charset="-128"/>
              </a:rPr>
              <a:t>Accessed 25 July 2020</a:t>
            </a:r>
          </a:p>
          <a:p>
            <a:pPr>
              <a:buFont typeface="Times New Roman" charset="0"/>
              <a:buNone/>
              <a:defRPr/>
            </a:pPr>
            <a:r>
              <a:rPr lang="en-US" b="1" dirty="0">
                <a:ea typeface="ＭＳ Ｐゴシック" charset="-128"/>
              </a:rPr>
              <a:t>Patrisse </a:t>
            </a:r>
            <a:r>
              <a:rPr lang="en-US" b="1" dirty="0" err="1">
                <a:ea typeface="ＭＳ Ｐゴシック" charset="-128"/>
              </a:rPr>
              <a:t>Cullors</a:t>
            </a:r>
            <a:endParaRPr lang="en-US" b="1" dirty="0">
              <a:ea typeface="ＭＳ Ｐゴシック" charset="-128"/>
            </a:endParaRPr>
          </a:p>
          <a:p>
            <a:pPr>
              <a:buFont typeface="Times New Roman" charset="0"/>
              <a:buNone/>
              <a:defRPr/>
            </a:pPr>
            <a:r>
              <a:rPr lang="en-US" dirty="0">
                <a:ea typeface="ＭＳ Ｐゴシック" charset="-128"/>
              </a:rPr>
              <a:t>Senior Fellow for Maternal Mortality</a:t>
            </a:r>
          </a:p>
          <a:p>
            <a:pPr>
              <a:buFont typeface="Times New Roman" charset="0"/>
              <a:buNone/>
              <a:defRPr/>
            </a:pPr>
            <a:r>
              <a:rPr lang="en-US" dirty="0">
                <a:ea typeface="ＭＳ Ｐゴシック" charset="-128"/>
              </a:rPr>
              <a:t>  </a:t>
            </a:r>
          </a:p>
          <a:p>
            <a:pPr>
              <a:buFont typeface="Times New Roman" charset="0"/>
              <a:buNone/>
              <a:defRPr/>
            </a:pPr>
            <a:r>
              <a:rPr lang="en-US" dirty="0">
                <a:ea typeface="ＭＳ Ｐゴシック" charset="-128"/>
              </a:rPr>
              <a:t>Patrisse </a:t>
            </a:r>
            <a:r>
              <a:rPr lang="en-US" dirty="0" err="1">
                <a:ea typeface="ＭＳ Ｐゴシック" charset="-128"/>
              </a:rPr>
              <a:t>Cullors</a:t>
            </a:r>
            <a:r>
              <a:rPr lang="en-US" dirty="0">
                <a:ea typeface="ＭＳ Ｐゴシック" charset="-128"/>
              </a:rPr>
              <a:t> is an artist, organizer, and freedom fighter living and working in Los Angeles, CA. Internationally known as a co-founder of </a:t>
            </a:r>
            <a:r>
              <a:rPr lang="en-US" dirty="0">
                <a:ea typeface="ＭＳ Ｐゴシック" charset="-128"/>
                <a:hlinkClick r:id="rId3"/>
              </a:rPr>
              <a:t>Black Lives Matter</a:t>
            </a:r>
            <a:r>
              <a:rPr lang="en-US" dirty="0">
                <a:ea typeface="ＭＳ Ｐゴシック" charset="-128"/>
              </a:rPr>
              <a:t>, Patrisse is also the founder and a board member of Los Angeles based organization </a:t>
            </a:r>
            <a:r>
              <a:rPr lang="en-US" dirty="0">
                <a:ea typeface="ＭＳ Ｐゴシック" charset="-128"/>
                <a:hlinkClick r:id="rId4"/>
              </a:rPr>
              <a:t>Dignity and Power Now</a:t>
            </a:r>
            <a:r>
              <a:rPr lang="en-US" dirty="0">
                <a:ea typeface="ＭＳ Ｐゴシック" charset="-128"/>
              </a:rPr>
              <a:t>, and the director for truth and reinvestment at the </a:t>
            </a:r>
            <a:r>
              <a:rPr lang="en-US" dirty="0">
                <a:ea typeface="ＭＳ Ｐゴシック" charset="-128"/>
                <a:hlinkClick r:id="rId5"/>
              </a:rPr>
              <a:t>Ella Baker Center for Human Rights</a:t>
            </a:r>
            <a:r>
              <a:rPr lang="en-US" dirty="0">
                <a:ea typeface="ＭＳ Ｐゴシック" charset="-128"/>
              </a:rPr>
              <a:t>. She is also active in many other social justice organizations including </a:t>
            </a:r>
            <a:r>
              <a:rPr lang="en-US" dirty="0">
                <a:ea typeface="ＭＳ Ｐゴシック" charset="-128"/>
                <a:hlinkClick r:id="rId6"/>
              </a:rPr>
              <a:t>Black Organizing for Leadership and Dignity</a:t>
            </a:r>
            <a:r>
              <a:rPr lang="en-US" dirty="0">
                <a:ea typeface="ＭＳ Ｐゴシック" charset="-128"/>
              </a:rPr>
              <a:t>.</a:t>
            </a:r>
          </a:p>
          <a:p>
            <a:pPr>
              <a:buFont typeface="Times New Roman" charset="0"/>
              <a:buNone/>
              <a:defRPr/>
            </a:pPr>
            <a:r>
              <a:rPr lang="en-US" dirty="0">
                <a:ea typeface="ＭＳ Ｐゴシック" charset="-128"/>
              </a:rPr>
              <a:t>A self-described wife of Harriet Tubman, Patrisse </a:t>
            </a:r>
            <a:r>
              <a:rPr lang="en-US" dirty="0" err="1">
                <a:ea typeface="ＭＳ Ｐゴシック" charset="-128"/>
              </a:rPr>
              <a:t>Cullors</a:t>
            </a:r>
            <a:r>
              <a:rPr lang="en-US" dirty="0">
                <a:ea typeface="ＭＳ Ｐゴシック" charset="-128"/>
              </a:rPr>
              <a:t> has always been traveling on the path to freedom. Growing up with several of her loved ones experiencing incarceration and brutality at the hands of the state and coming out as queer at an early age, she has since worked tirelessly promoting law enforcement accountability across the world while focusing on addressing trauma and building on the resilience and health of the communities most affected.</a:t>
            </a:r>
          </a:p>
          <a:p>
            <a:pPr>
              <a:buFont typeface="Times New Roman" charset="0"/>
              <a:buNone/>
              <a:defRPr/>
            </a:pPr>
            <a:r>
              <a:rPr lang="en-US" dirty="0">
                <a:ea typeface="ＭＳ Ｐゴシック" charset="-128"/>
              </a:rPr>
              <a:t>When Patrisse was 16 years old, she came out as queer and moved out of her home in the Valley. She formed close connections with other young, queer, women who were dealing with the challenges of poverty and being Black and Brown in the USA.</a:t>
            </a:r>
          </a:p>
          <a:p>
            <a:pPr>
              <a:buFont typeface="Times New Roman" charset="0"/>
              <a:buNone/>
              <a:defRPr/>
            </a:pPr>
            <a:r>
              <a:rPr lang="en-US" dirty="0">
                <a:ea typeface="ＭＳ Ｐゴシック" charset="-128"/>
              </a:rPr>
              <a:t>————————</a:t>
            </a:r>
          </a:p>
          <a:p>
            <a:pPr>
              <a:buFont typeface="Times New Roman" charset="0"/>
              <a:buNone/>
              <a:defRPr/>
            </a:pPr>
            <a:r>
              <a:rPr lang="en-US" dirty="0">
                <a:ea typeface="ＭＳ Ｐゴシック" charset="-128"/>
              </a:rPr>
              <a:t>https://</a:t>
            </a:r>
            <a:r>
              <a:rPr lang="en-US" dirty="0" err="1">
                <a:ea typeface="ＭＳ Ｐゴシック" charset="-128"/>
              </a:rPr>
              <a:t>qz.com</a:t>
            </a:r>
            <a:r>
              <a:rPr lang="en-US" dirty="0">
                <a:ea typeface="ＭＳ Ｐゴシック" charset="-128"/>
              </a:rPr>
              <a:t>/1391762/black-lives-matter-co-founder-</a:t>
            </a:r>
            <a:r>
              <a:rPr lang="en-US" dirty="0" err="1">
                <a:ea typeface="ＭＳ Ｐゴシック" charset="-128"/>
              </a:rPr>
              <a:t>alicia</a:t>
            </a:r>
            <a:r>
              <a:rPr lang="en-US" dirty="0">
                <a:ea typeface="ＭＳ Ｐゴシック" charset="-128"/>
              </a:rPr>
              <a:t>-</a:t>
            </a:r>
            <a:r>
              <a:rPr lang="en-US" dirty="0" err="1">
                <a:ea typeface="ＭＳ Ｐゴシック" charset="-128"/>
              </a:rPr>
              <a:t>garzas</a:t>
            </a:r>
            <a:r>
              <a:rPr lang="en-US" dirty="0">
                <a:ea typeface="ＭＳ Ｐゴシック" charset="-128"/>
              </a:rPr>
              <a:t>-definition-of-power/</a:t>
            </a:r>
          </a:p>
          <a:p>
            <a:pPr>
              <a:buFont typeface="Times New Roman" charset="0"/>
              <a:buNone/>
              <a:defRPr/>
            </a:pPr>
            <a:r>
              <a:rPr lang="en-US" b="1" dirty="0">
                <a:ea typeface="ＭＳ Ｐゴシック" charset="-128"/>
              </a:rPr>
              <a:t>How the leader of Black Lives Matter defines “power”</a:t>
            </a:r>
          </a:p>
          <a:p>
            <a:pPr>
              <a:buFont typeface="Times New Roman" charset="0"/>
              <a:buNone/>
              <a:defRPr/>
            </a:pPr>
            <a:r>
              <a:rPr lang="en-US" dirty="0">
                <a:ea typeface="ＭＳ Ｐゴシック" charset="-128"/>
              </a:rPr>
              <a:t>September 16, 2018</a:t>
            </a:r>
          </a:p>
          <a:p>
            <a:pPr>
              <a:buFont typeface="Times New Roman" charset="0"/>
              <a:buNone/>
              <a:defRPr/>
            </a:pPr>
            <a:r>
              <a:rPr lang="en-US" dirty="0">
                <a:ea typeface="ＭＳ Ｐゴシック" charset="-128"/>
              </a:rPr>
              <a:t>By </a:t>
            </a:r>
            <a:r>
              <a:rPr lang="en-US" dirty="0">
                <a:ea typeface="ＭＳ Ｐゴシック" charset="-128"/>
                <a:hlinkClick r:id="rId7"/>
              </a:rPr>
              <a:t>Leah </a:t>
            </a:r>
            <a:r>
              <a:rPr lang="en-US" dirty="0" err="1">
                <a:ea typeface="ＭＳ Ｐゴシック" charset="-128"/>
                <a:hlinkClick r:id="rId7"/>
              </a:rPr>
              <a:t>Fessler</a:t>
            </a:r>
            <a:r>
              <a:rPr lang="en-US" dirty="0" err="1">
                <a:ea typeface="ＭＳ Ｐゴシック" charset="-128"/>
              </a:rPr>
              <a:t>Reporter</a:t>
            </a:r>
            <a:r>
              <a:rPr lang="en-US" dirty="0">
                <a:ea typeface="ＭＳ Ｐゴシック" charset="-128"/>
              </a:rPr>
              <a:t>, Quartz at Work</a:t>
            </a:r>
          </a:p>
          <a:p>
            <a:pPr>
              <a:buFont typeface="Times New Roman" charset="0"/>
              <a:buNone/>
              <a:defRPr/>
            </a:pPr>
            <a:endParaRPr lang="en-US" dirty="0">
              <a:ea typeface="ＭＳ Ｐゴシック" charset="-128"/>
            </a:endParaRPr>
          </a:p>
          <a:p>
            <a:pPr>
              <a:buFont typeface="Times New Roman" charset="0"/>
              <a:buNone/>
              <a:defRPr/>
            </a:pPr>
            <a:r>
              <a:rPr lang="en-US" dirty="0">
                <a:ea typeface="ＭＳ Ｐゴシック" charset="-128"/>
              </a:rPr>
              <a:t>Alicia Garza did not intend to start the Black Lives Matter movement when she posted on Facebook after George Zimmerman, a 34-year-old mixed race man, was acquitted for </a:t>
            </a:r>
            <a:r>
              <a:rPr lang="en-US" dirty="0">
                <a:ea typeface="ＭＳ Ｐゴシック" charset="-128"/>
                <a:hlinkClick r:id="rId8"/>
              </a:rPr>
              <a:t>murdering Trayvon Martin</a:t>
            </a:r>
            <a:r>
              <a:rPr lang="en-US" dirty="0">
                <a:ea typeface="ＭＳ Ｐゴシック" charset="-128"/>
              </a:rPr>
              <a:t>, a 17-year-old black child, in Sanford Florida, in February 2012. Martin was unarmed, carrying only </a:t>
            </a:r>
            <a:r>
              <a:rPr lang="en-US" dirty="0">
                <a:ea typeface="ＭＳ Ｐゴシック" charset="-128"/>
                <a:hlinkClick r:id="rId9"/>
              </a:rPr>
              <a:t>Skittles and an ice tea</a:t>
            </a:r>
            <a:r>
              <a:rPr lang="en-US" dirty="0">
                <a:ea typeface="ＭＳ Ｐゴシック" charset="-128"/>
              </a:rPr>
              <a:t>.</a:t>
            </a:r>
          </a:p>
          <a:p>
            <a:pPr>
              <a:buFont typeface="Times New Roman" charset="0"/>
              <a:buNone/>
              <a:defRPr/>
            </a:pPr>
            <a:r>
              <a:rPr lang="en-US" dirty="0">
                <a:ea typeface="ＭＳ Ｐゴシック" charset="-128"/>
              </a:rPr>
              <a:t>“When George Zimmerman was acquitted… I wrote a post on Facebook that we later called ‘</a:t>
            </a:r>
            <a:r>
              <a:rPr lang="en-US" dirty="0">
                <a:ea typeface="ＭＳ Ｐゴシック" charset="-128"/>
                <a:hlinkClick r:id="rId10"/>
              </a:rPr>
              <a:t>A Love Letter to Black People</a:t>
            </a:r>
            <a:r>
              <a:rPr lang="en-US" dirty="0">
                <a:ea typeface="ＭＳ Ｐゴシック" charset="-128"/>
              </a:rPr>
              <a:t>,'” said Garza, the co-founder of Black Lives Matter, while speaking at the </a:t>
            </a:r>
            <a:r>
              <a:rPr lang="en-US" dirty="0">
                <a:ea typeface="ＭＳ Ｐゴシック" charset="-128"/>
                <a:hlinkClick r:id="rId11"/>
              </a:rPr>
              <a:t>Lesbians Who Tech Summit</a:t>
            </a:r>
            <a:r>
              <a:rPr lang="en-US" dirty="0">
                <a:ea typeface="ＭＳ Ｐゴシック" charset="-128"/>
              </a:rPr>
              <a:t> in New York on Sept. 13.</a:t>
            </a:r>
          </a:p>
          <a:p>
            <a:pPr>
              <a:buFont typeface="Times New Roman" charset="0"/>
              <a:buNone/>
              <a:defRPr/>
            </a:pPr>
            <a:r>
              <a:rPr lang="en-US" dirty="0">
                <a:ea typeface="ＭＳ Ｐゴシック" charset="-128"/>
              </a:rPr>
              <a:t>Garza, a black queer woman, is an Oakland-based organizer, writer, and public speaker who is currently the special projects director for the National Domestic Workers Alliance, the nation’s leading voice for dignity and fairness for the millions of domestic workers in the United States.</a:t>
            </a:r>
          </a:p>
          <a:p>
            <a:pPr>
              <a:buFont typeface="Times New Roman" charset="0"/>
              <a:buNone/>
              <a:defRPr/>
            </a:pPr>
            <a:endParaRPr lang="en-US" dirty="0">
              <a:ea typeface="ＭＳ Ｐゴシック" charset="-128"/>
            </a:endParaRPr>
          </a:p>
          <a:p>
            <a:pPr>
              <a:buFont typeface="Times New Roman" charset="0"/>
              <a:buNone/>
              <a:defRPr/>
            </a:pPr>
            <a:endParaRPr lang="en-US" dirty="0">
              <a:ea typeface="ＭＳ Ｐゴシック" charset="-128"/>
              <a:cs typeface="+mn-cs"/>
            </a:endParaRPr>
          </a:p>
        </p:txBody>
      </p:sp>
    </p:spTree>
    <p:extLst>
      <p:ext uri="{BB962C8B-B14F-4D97-AF65-F5344CB8AC3E}">
        <p14:creationId xmlns:p14="http://schemas.microsoft.com/office/powerpoint/2010/main" val="153653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25850190-10AF-4B85-AE6E-8DD9236D06A9}" type="slidenum">
              <a:rPr kumimoji="0" lang="en-US" sz="1200" b="0" i="0" u="none" strike="noStrike" kern="1200" cap="none" spc="0" normalizeH="0" baseline="0" noProof="0" smtClean="0">
                <a:ln>
                  <a:noFill/>
                </a:ln>
                <a:solidFill>
                  <a:srgbClr val="000000"/>
                </a:solidFill>
                <a:effectLst/>
                <a:uLnTx/>
                <a:uFillTx/>
                <a:latin typeface="Calibri" pitchFamily="34"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9</a:t>
            </a:fld>
            <a:endParaRPr kumimoji="0" lang="en-US" sz="1200" b="0" i="0" u="none" strike="noStrike" kern="1200" cap="none" spc="0" normalizeH="0" baseline="0" noProof="0">
              <a:ln>
                <a:noFill/>
              </a:ln>
              <a:solidFill>
                <a:srgbClr val="000000"/>
              </a:solidFill>
              <a:effectLst/>
              <a:uLnTx/>
              <a:uFillTx/>
              <a:latin typeface="Calibri" pitchFamily="34" charset="0"/>
              <a:ea typeface="MS PGothic" pitchFamily="34" charset="-128"/>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r>
              <a:rPr lang="en-US">
                <a:latin typeface="Arial" pitchFamily="34" charset="0"/>
                <a:cs typeface="Arial" pitchFamily="34" charset="0"/>
              </a:rPr>
              <a:t>“Let’s say a man robs a store. Justice demands but one thing—that he be tried in a court of justice and, if he is found guilty, punished. </a:t>
            </a:r>
          </a:p>
          <a:p>
            <a:r>
              <a:rPr lang="en-US">
                <a:latin typeface="Arial" pitchFamily="34" charset="0"/>
                <a:cs typeface="Arial" pitchFamily="34" charset="0"/>
              </a:rPr>
              <a:t>That is not how social justice works. Social justice doesn’t only ask if the person is guilty. It asks about his economic condition. Is he poor or wealthy? About his upbringing: What kind of childhood did he have? About his race or ethnicity: Is he a member of a group that has been historically oppressed? </a:t>
            </a:r>
          </a:p>
          <a:p>
            <a:r>
              <a:rPr lang="en-US">
                <a:latin typeface="Arial" pitchFamily="34" charset="0"/>
                <a:cs typeface="Arial" pitchFamily="34" charset="0"/>
              </a:rPr>
              <a:t>Justice demands that everyone be equal under the law. Social justice demands that everyone be equal—period—economically, socially, and in every other possible way. Justice asks, “Who did it?” Social justice asks, “Why did he do it?”  </a:t>
            </a:r>
          </a:p>
        </p:txBody>
      </p:sp>
    </p:spTree>
    <p:extLst>
      <p:ext uri="{BB962C8B-B14F-4D97-AF65-F5344CB8AC3E}">
        <p14:creationId xmlns:p14="http://schemas.microsoft.com/office/powerpoint/2010/main" val="2809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5091255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1794510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169149-D4B7-4E46-A5FB-39C1580BB6CE}" type="slidenum">
              <a:rPr lang="en-GB"/>
              <a:pPr>
                <a:defRPr/>
              </a:pPr>
              <a:t>‹#›</a:t>
            </a:fld>
            <a:endParaRPr lang="en-GB"/>
          </a:p>
        </p:txBody>
      </p:sp>
    </p:spTree>
    <p:extLst>
      <p:ext uri="{BB962C8B-B14F-4D97-AF65-F5344CB8AC3E}">
        <p14:creationId xmlns:p14="http://schemas.microsoft.com/office/powerpoint/2010/main" val="27879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A151C94-21EA-4F42-8D9C-6B1CEAC7E1CE}" type="slidenum">
              <a:rPr lang="en-GB"/>
              <a:pPr>
                <a:defRPr/>
              </a:pPr>
              <a:t>‹#›</a:t>
            </a:fld>
            <a:endParaRPr lang="en-GB"/>
          </a:p>
        </p:txBody>
      </p:sp>
    </p:spTree>
    <p:extLst>
      <p:ext uri="{BB962C8B-B14F-4D97-AF65-F5344CB8AC3E}">
        <p14:creationId xmlns:p14="http://schemas.microsoft.com/office/powerpoint/2010/main" val="1243623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C2D915F-AEA3-D543-8CC5-F86E0C75E5FF}" type="slidenum">
              <a:rPr lang="en-GB"/>
              <a:pPr>
                <a:defRPr/>
              </a:pPr>
              <a:t>‹#›</a:t>
            </a:fld>
            <a:endParaRPr lang="en-GB"/>
          </a:p>
        </p:txBody>
      </p:sp>
    </p:spTree>
    <p:extLst>
      <p:ext uri="{BB962C8B-B14F-4D97-AF65-F5344CB8AC3E}">
        <p14:creationId xmlns:p14="http://schemas.microsoft.com/office/powerpoint/2010/main" val="399025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10610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649235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8558159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851862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714029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9927373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138471758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4609244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8192480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5547444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540959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416909728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752676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749598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763606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266806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846194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2659251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2174005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9952520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4440556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9927410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89431851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1169149-D4B7-4E46-A5FB-39C1580BB6CE}" type="slidenum">
              <a:rPr lang="en-GB"/>
              <a:pPr>
                <a:defRPr/>
              </a:pPr>
              <a:t>‹#›</a:t>
            </a:fld>
            <a:endParaRPr lang="en-GB"/>
          </a:p>
        </p:txBody>
      </p:sp>
    </p:spTree>
    <p:extLst>
      <p:ext uri="{BB962C8B-B14F-4D97-AF65-F5344CB8AC3E}">
        <p14:creationId xmlns:p14="http://schemas.microsoft.com/office/powerpoint/2010/main" val="2381327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C2D915F-AEA3-D543-8CC5-F86E0C75E5FF}" type="slidenum">
              <a:rPr lang="en-GB"/>
              <a:pPr>
                <a:defRPr/>
              </a:pPr>
              <a:t>‹#›</a:t>
            </a:fld>
            <a:endParaRPr lang="en-GB"/>
          </a:p>
        </p:txBody>
      </p:sp>
    </p:spTree>
    <p:extLst>
      <p:ext uri="{BB962C8B-B14F-4D97-AF65-F5344CB8AC3E}">
        <p14:creationId xmlns:p14="http://schemas.microsoft.com/office/powerpoint/2010/main" val="226655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54B0C62E-B419-49D1-98E7-1AC2C3D19522}" type="slidenum">
              <a:rPr lang="en-US" smtClean="0"/>
              <a:pPr>
                <a:defRPr/>
              </a:pPr>
              <a:t>‹#›</a:t>
            </a:fld>
            <a:endParaRPr lang="en-US" dirty="0"/>
          </a:p>
        </p:txBody>
      </p:sp>
    </p:spTree>
    <p:extLst>
      <p:ext uri="{BB962C8B-B14F-4D97-AF65-F5344CB8AC3E}">
        <p14:creationId xmlns:p14="http://schemas.microsoft.com/office/powerpoint/2010/main" val="303122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3EC61570-9D0E-4040-80E6-7DC0BBE0F48B}" type="slidenum">
              <a:rPr lang="en-US" smtClean="0"/>
              <a:pPr>
                <a:defRPr/>
              </a:pPr>
              <a:t>‹#›</a:t>
            </a:fld>
            <a:endParaRPr lang="en-US" dirty="0"/>
          </a:p>
        </p:txBody>
      </p:sp>
    </p:spTree>
    <p:extLst>
      <p:ext uri="{BB962C8B-B14F-4D97-AF65-F5344CB8AC3E}">
        <p14:creationId xmlns:p14="http://schemas.microsoft.com/office/powerpoint/2010/main" val="3738503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C796810C-3351-4C1F-921A-77282E125D8D}" type="slidenum">
              <a:rPr lang="en-US" smtClean="0"/>
              <a:pPr>
                <a:defRPr/>
              </a:pPr>
              <a:t>‹#›</a:t>
            </a:fld>
            <a:endParaRPr lang="en-US" dirty="0"/>
          </a:p>
        </p:txBody>
      </p:sp>
    </p:spTree>
    <p:extLst>
      <p:ext uri="{BB962C8B-B14F-4D97-AF65-F5344CB8AC3E}">
        <p14:creationId xmlns:p14="http://schemas.microsoft.com/office/powerpoint/2010/main" val="72119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198290580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75FA30A9-3D1F-4000-8836-472CAA41B79E}" type="slidenum">
              <a:rPr lang="en-US" smtClean="0"/>
              <a:pPr>
                <a:defRPr/>
              </a:pPr>
              <a:t>‹#›</a:t>
            </a:fld>
            <a:endParaRPr lang="en-US" dirty="0"/>
          </a:p>
        </p:txBody>
      </p:sp>
    </p:spTree>
    <p:extLst>
      <p:ext uri="{BB962C8B-B14F-4D97-AF65-F5344CB8AC3E}">
        <p14:creationId xmlns:p14="http://schemas.microsoft.com/office/powerpoint/2010/main" val="3483003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30CF08B9-923F-4D1E-90A3-0F7B226D0A7A}" type="slidenum">
              <a:rPr lang="en-US" smtClean="0"/>
              <a:pPr>
                <a:defRPr/>
              </a:pPr>
              <a:t>‹#›</a:t>
            </a:fld>
            <a:endParaRPr lang="en-US" dirty="0"/>
          </a:p>
        </p:txBody>
      </p:sp>
    </p:spTree>
    <p:extLst>
      <p:ext uri="{BB962C8B-B14F-4D97-AF65-F5344CB8AC3E}">
        <p14:creationId xmlns:p14="http://schemas.microsoft.com/office/powerpoint/2010/main" val="1900963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4"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2E3D9B75-44CD-47DE-A3BB-AA90CCDCD1B0}" type="slidenum">
              <a:rPr lang="en-US" smtClean="0"/>
              <a:pPr>
                <a:defRPr/>
              </a:pPr>
              <a:t>‹#›</a:t>
            </a:fld>
            <a:endParaRPr lang="en-US" dirty="0"/>
          </a:p>
        </p:txBody>
      </p:sp>
    </p:spTree>
    <p:extLst>
      <p:ext uri="{BB962C8B-B14F-4D97-AF65-F5344CB8AC3E}">
        <p14:creationId xmlns:p14="http://schemas.microsoft.com/office/powerpoint/2010/main" val="1727003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3"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A3BFA169-5F5D-4A7D-923C-FDFBCDA83F79}" type="slidenum">
              <a:rPr lang="en-US" smtClean="0"/>
              <a:pPr>
                <a:defRPr/>
              </a:pPr>
              <a:t>‹#›</a:t>
            </a:fld>
            <a:endParaRPr lang="en-US" dirty="0"/>
          </a:p>
        </p:txBody>
      </p:sp>
    </p:spTree>
    <p:extLst>
      <p:ext uri="{BB962C8B-B14F-4D97-AF65-F5344CB8AC3E}">
        <p14:creationId xmlns:p14="http://schemas.microsoft.com/office/powerpoint/2010/main" val="194080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A9C09C59-A0BD-45D2-B892-C4F128CE6CA8}" type="slidenum">
              <a:rPr lang="en-US" smtClean="0"/>
              <a:pPr>
                <a:defRPr/>
              </a:pPr>
              <a:t>‹#›</a:t>
            </a:fld>
            <a:endParaRPr lang="en-US" dirty="0"/>
          </a:p>
        </p:txBody>
      </p:sp>
    </p:spTree>
    <p:extLst>
      <p:ext uri="{BB962C8B-B14F-4D97-AF65-F5344CB8AC3E}">
        <p14:creationId xmlns:p14="http://schemas.microsoft.com/office/powerpoint/2010/main" val="2127193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EB28B5B8-E37F-4C23-AB36-F06351F22EAF}" type="slidenum">
              <a:rPr lang="en-US" smtClean="0"/>
              <a:pPr>
                <a:defRPr/>
              </a:pPr>
              <a:t>‹#›</a:t>
            </a:fld>
            <a:endParaRPr lang="en-US" dirty="0"/>
          </a:p>
        </p:txBody>
      </p:sp>
    </p:spTree>
    <p:extLst>
      <p:ext uri="{BB962C8B-B14F-4D97-AF65-F5344CB8AC3E}">
        <p14:creationId xmlns:p14="http://schemas.microsoft.com/office/powerpoint/2010/main" val="3516217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65AAA9AC-B61E-41EA-8BED-E0BE0A472313}" type="slidenum">
              <a:rPr lang="en-US" smtClean="0"/>
              <a:pPr>
                <a:defRPr/>
              </a:pPr>
              <a:t>‹#›</a:t>
            </a:fld>
            <a:endParaRPr lang="en-US" dirty="0"/>
          </a:p>
        </p:txBody>
      </p:sp>
    </p:spTree>
    <p:extLst>
      <p:ext uri="{BB962C8B-B14F-4D97-AF65-F5344CB8AC3E}">
        <p14:creationId xmlns:p14="http://schemas.microsoft.com/office/powerpoint/2010/main" val="2283921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D13E32B6-0844-4DD9-87CE-663BE538FAE6}" type="slidenum">
              <a:rPr lang="en-US" smtClean="0"/>
              <a:pPr>
                <a:defRPr/>
              </a:pPr>
              <a:t>‹#›</a:t>
            </a:fld>
            <a:endParaRPr lang="en-US" dirty="0"/>
          </a:p>
        </p:txBody>
      </p:sp>
    </p:spTree>
    <p:extLst>
      <p:ext uri="{BB962C8B-B14F-4D97-AF65-F5344CB8AC3E}">
        <p14:creationId xmlns:p14="http://schemas.microsoft.com/office/powerpoint/2010/main" val="4020475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D50D180B-73BF-45A8-B5B3-C1C0246F37E8}" type="slidenum">
              <a:rPr lang="en-US" smtClean="0"/>
              <a:pPr>
                <a:defRPr/>
              </a:pPr>
              <a:t>‹#›</a:t>
            </a:fld>
            <a:endParaRPr lang="en-US" dirty="0"/>
          </a:p>
        </p:txBody>
      </p:sp>
    </p:spTree>
    <p:extLst>
      <p:ext uri="{BB962C8B-B14F-4D97-AF65-F5344CB8AC3E}">
        <p14:creationId xmlns:p14="http://schemas.microsoft.com/office/powerpoint/2010/main" val="4229636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eaLnBrk="1" hangingPunct="1">
              <a:defRPr b="0" i="0">
                <a:latin typeface="Arial" panose="020B0604020202020204" pitchFamily="34" charset="0"/>
                <a:ea typeface="+mn-ea"/>
              </a:defRPr>
            </a:lvl1pPr>
          </a:lstStyle>
          <a:p>
            <a:pPr>
              <a:defRPr/>
            </a:pPr>
            <a:endParaRPr lang="en-US" dirty="0"/>
          </a:p>
        </p:txBody>
      </p:sp>
      <p:sp>
        <p:nvSpPr>
          <p:cNvPr id="7" name="Rectangle 5"/>
          <p:cNvSpPr>
            <a:spLocks noGrp="1" noChangeArrowheads="1"/>
          </p:cNvSpPr>
          <p:nvPr>
            <p:ph type="ftr" sz="quarter" idx="11"/>
          </p:nvPr>
        </p:nvSpPr>
        <p:spPr/>
        <p:txBody>
          <a:bodyPr/>
          <a:lstStyle>
            <a:lvl1pPr eaLnBrk="1" hangingPunct="1">
              <a:defRPr b="0" i="0">
                <a:latin typeface="Arial" panose="020B0604020202020204" pitchFamily="34" charset="0"/>
                <a:ea typeface="+mn-ea"/>
              </a:defRPr>
            </a:lvl1pPr>
          </a:lstStyle>
          <a:p>
            <a:pPr>
              <a:defRPr/>
            </a:pPr>
            <a:endParaRPr lang="en-US" dirty="0"/>
          </a:p>
        </p:txBody>
      </p:sp>
      <p:sp>
        <p:nvSpPr>
          <p:cNvPr id="8" name="Rectangle 6"/>
          <p:cNvSpPr>
            <a:spLocks noGrp="1" noChangeArrowheads="1"/>
          </p:cNvSpPr>
          <p:nvPr>
            <p:ph type="sldNum" sz="quarter" idx="12"/>
          </p:nvPr>
        </p:nvSpPr>
        <p:spPr/>
        <p:txBody>
          <a:bodyPr/>
          <a:lstStyle>
            <a:lvl1pPr eaLnBrk="1" hangingPunct="1">
              <a:defRPr b="0" i="0">
                <a:latin typeface="Arial" panose="020B0604020202020204" pitchFamily="34" charset="0"/>
                <a:ea typeface="ＭＳ Ｐゴシック" charset="0"/>
                <a:cs typeface="ＭＳ Ｐゴシック" charset="0"/>
              </a:defRPr>
            </a:lvl1pPr>
          </a:lstStyle>
          <a:p>
            <a:pPr>
              <a:defRPr/>
            </a:pPr>
            <a:fld id="{85D72F0C-7DFE-40DF-95E3-261CCC6A7960}" type="slidenum">
              <a:rPr lang="en-US" smtClean="0"/>
              <a:pPr>
                <a:defRPr/>
              </a:pPr>
              <a:t>‹#›</a:t>
            </a:fld>
            <a:endParaRPr lang="en-US" dirty="0"/>
          </a:p>
        </p:txBody>
      </p:sp>
    </p:spTree>
    <p:extLst>
      <p:ext uri="{BB962C8B-B14F-4D97-AF65-F5344CB8AC3E}">
        <p14:creationId xmlns:p14="http://schemas.microsoft.com/office/powerpoint/2010/main" val="94470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31630861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061510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479402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433582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415746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457257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684483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4697117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5022982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2955727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15326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154764150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792557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554473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27965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6588659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11523628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8322263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55F991D0-A1B2-9F42-90B3-8624B8ADF385}" type="slidenum">
              <a:rPr lang="en-US"/>
              <a:pPr eaLnBrk="1" hangingPunct="1">
                <a:defRPr/>
              </a:pPr>
              <a:t>‹#›</a:t>
            </a:fld>
            <a:endParaRPr lang="en-US"/>
          </a:p>
        </p:txBody>
      </p:sp>
    </p:spTree>
    <p:extLst>
      <p:ext uri="{BB962C8B-B14F-4D97-AF65-F5344CB8AC3E}">
        <p14:creationId xmlns:p14="http://schemas.microsoft.com/office/powerpoint/2010/main" val="1338994148"/>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9"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9"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BE7F39C-2E18-7040-8B93-0167AF641266}" type="slidenum">
              <a:rPr lang="en-GB"/>
              <a:pPr>
                <a:defRPr/>
              </a:pPr>
              <a:t>‹#›</a:t>
            </a:fld>
            <a:endParaRPr lang="en-GB"/>
          </a:p>
        </p:txBody>
      </p:sp>
    </p:spTree>
    <p:extLst>
      <p:ext uri="{BB962C8B-B14F-4D97-AF65-F5344CB8AC3E}">
        <p14:creationId xmlns:p14="http://schemas.microsoft.com/office/powerpoint/2010/main" val="112908632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228220070"/>
      </p:ext>
    </p:extLst>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b="0" i="0" dirty="0">
                <a:solidFill>
                  <a:srgbClr val="FFFFFF"/>
                </a:solidFill>
                <a:latin typeface="Arial" panose="020B0604020202020204" pitchFamily="34"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b="0" i="0" dirty="0">
                <a:solidFill>
                  <a:srgbClr val="FFFFFF"/>
                </a:solidFill>
                <a:latin typeface="Arial" panose="020B0604020202020204" pitchFamily="34"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b="0" i="0" dirty="0">
                <a:solidFill>
                  <a:srgbClr val="FFFFFF"/>
                </a:solidFill>
                <a:latin typeface="Arial" panose="020B0604020202020204" pitchFamily="34"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b="0" i="0" dirty="0">
                <a:solidFill>
                  <a:srgbClr val="FFFFFF"/>
                </a:solidFill>
                <a:latin typeface="Arial" panose="020B0604020202020204" pitchFamily="34"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b="0" i="0" dirty="0">
                <a:solidFill>
                  <a:srgbClr val="FFFFFF"/>
                </a:solidFill>
                <a:latin typeface="Arial" panose="020B0604020202020204" pitchFamily="34"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b="0" i="0" dirty="0">
                <a:solidFill>
                  <a:srgbClr val="FFFFFF"/>
                </a:solidFill>
                <a:latin typeface="Arial" panose="020B0604020202020204" pitchFamily="34"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b="0" i="0" dirty="0">
                <a:solidFill>
                  <a:srgbClr val="FFFFFF"/>
                </a:solidFill>
                <a:latin typeface="Arial" panose="020B0604020202020204" pitchFamily="34"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115022500"/>
      </p:ext>
    </p:extLst>
  </p:cSld>
  <p:clrMap bg1="dk2" tx1="lt1" bg2="dk1"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rgbClr val="000000"/>
                </a:solidFill>
                <a:latin typeface="Arial" panose="020B0604020202020204" pitchFamily="34" charset="0"/>
                <a:ea typeface="+mn-ea"/>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latin typeface="Arial" panose="020B0604020202020204" pitchFamily="34" charset="0"/>
                <a:ea typeface="+mn-ea"/>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BE7F39C-2E18-7040-8B93-0167AF641266}" type="slidenum">
              <a:rPr lang="en-GB"/>
              <a:pPr>
                <a:defRPr/>
              </a:pPr>
              <a:t>‹#›</a:t>
            </a:fld>
            <a:endParaRPr lang="en-GB"/>
          </a:p>
        </p:txBody>
      </p:sp>
    </p:spTree>
    <p:extLst>
      <p:ext uri="{BB962C8B-B14F-4D97-AF65-F5344CB8AC3E}">
        <p14:creationId xmlns:p14="http://schemas.microsoft.com/office/powerpoint/2010/main" val="4200799582"/>
      </p:ext>
    </p:extLst>
  </p:cSld>
  <p:clrMap bg1="lt1" tx1="dk1" bg2="lt2" tx2="dk2" accent1="accent1" accent2="accent2" accent3="accent3" accent4="accent4" accent5="accent5" accent6="accent6" hlink="hlink" folHlink="folHlink"/>
  <p:sldLayoutIdLst>
    <p:sldLayoutId id="2147483832" r:id="rId1"/>
    <p:sldLayoutId id="2147483833" r:id="rId2"/>
  </p:sldLayoutIdLst>
  <p:txStyles>
    <p:titleStyle>
      <a:lvl1pPr algn="ctr" rtl="0" eaLnBrk="0" fontAlgn="base" hangingPunct="0">
        <a:spcBef>
          <a:spcPct val="0"/>
        </a:spcBef>
        <a:spcAft>
          <a:spcPct val="0"/>
        </a:spcAft>
        <a:defRPr sz="4400" b="0" i="0">
          <a:solidFill>
            <a:schemeClr val="tx2"/>
          </a:solidFill>
          <a:latin typeface="Arial" panose="020B0604020202020204"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b="0"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b="0" i="0">
          <a:solidFill>
            <a:schemeClr val="tx1"/>
          </a:solidFill>
          <a:latin typeface="Arial" panose="020B0604020202020204" pitchFamily="34" charset="0"/>
          <a:ea typeface="ＭＳ Ｐゴシック" pitchFamily="19" charset="-128"/>
        </a:defRPr>
      </a:lvl2pPr>
      <a:lvl3pPr marL="1143000" indent="-228600" algn="l" rtl="0" eaLnBrk="0" fontAlgn="base" hangingPunct="0">
        <a:spcBef>
          <a:spcPct val="20000"/>
        </a:spcBef>
        <a:spcAft>
          <a:spcPct val="0"/>
        </a:spcAft>
        <a:buChar char="•"/>
        <a:defRPr sz="2400" b="0" i="0">
          <a:solidFill>
            <a:schemeClr val="tx1"/>
          </a:solidFill>
          <a:latin typeface="Arial" panose="020B0604020202020204" pitchFamily="34" charset="0"/>
          <a:ea typeface="ＭＳ Ｐゴシック" pitchFamily="19" charset="-128"/>
        </a:defRPr>
      </a:lvl3pPr>
      <a:lvl4pPr marL="1600200" indent="-228600" algn="l" rtl="0" eaLnBrk="0" fontAlgn="base" hangingPunct="0">
        <a:spcBef>
          <a:spcPct val="20000"/>
        </a:spcBef>
        <a:spcAft>
          <a:spcPct val="0"/>
        </a:spcAft>
        <a:buChar char="–"/>
        <a:defRPr sz="2000" b="0" i="0">
          <a:solidFill>
            <a:schemeClr val="tx1"/>
          </a:solidFill>
          <a:latin typeface="Arial" panose="020B0604020202020204" pitchFamily="34" charset="0"/>
          <a:ea typeface="ＭＳ Ｐゴシック" pitchFamily="19" charset="-128"/>
        </a:defRPr>
      </a:lvl4pPr>
      <a:lvl5pPr marL="2057400" indent="-228600" algn="l" rtl="0" eaLnBrk="0" fontAlgn="base" hangingPunct="0">
        <a:spcBef>
          <a:spcPct val="20000"/>
        </a:spcBef>
        <a:spcAft>
          <a:spcPct val="0"/>
        </a:spcAft>
        <a:buChar char="»"/>
        <a:defRPr sz="2000" b="0" i="0">
          <a:solidFill>
            <a:schemeClr val="tx1"/>
          </a:solidFill>
          <a:latin typeface="Arial" panose="020B0604020202020204" pitchFamily="34" charset="0"/>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8100" y="44450"/>
            <a:ext cx="9070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400" b="0" i="0" smtClean="0">
                <a:solidFill>
                  <a:srgbClr val="000000"/>
                </a:solidFill>
                <a:latin typeface="Arial" panose="020B060402020202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hangingPunct="0">
              <a:defRPr sz="1400" b="0" i="0" smtClean="0">
                <a:solidFill>
                  <a:srgbClr val="000000"/>
                </a:solidFill>
                <a:latin typeface="Arial" panose="020B060402020202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0" hangingPunct="0">
              <a:defRPr sz="1400" b="0" i="0" smtClean="0">
                <a:solidFill>
                  <a:srgbClr val="000000"/>
                </a:solidFill>
                <a:latin typeface="Arial" panose="020B0604020202020204" pitchFamily="34" charset="0"/>
              </a:defRPr>
            </a:lvl1pPr>
          </a:lstStyle>
          <a:p>
            <a:pPr>
              <a:defRPr/>
            </a:pPr>
            <a:fld id="{0D90A5C3-151A-49E1-B9B0-44DA5DB61A55}" type="slidenum">
              <a:rPr lang="en-US" smtClean="0"/>
              <a:pPr>
                <a:defRPr/>
              </a:pPr>
              <a:t>‹#›</a:t>
            </a:fld>
            <a:endParaRPr lang="en-US" dirty="0"/>
          </a:p>
        </p:txBody>
      </p:sp>
    </p:spTree>
    <p:extLst>
      <p:ext uri="{BB962C8B-B14F-4D97-AF65-F5344CB8AC3E}">
        <p14:creationId xmlns:p14="http://schemas.microsoft.com/office/powerpoint/2010/main" val="190779860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hf sldNum="0" hdr="0" ftr="0" dt="0"/>
  <p:txStyles>
    <p:titleStyle>
      <a:lvl1pPr algn="ctr" rtl="0" eaLnBrk="0" fontAlgn="base" hangingPunct="0">
        <a:spcBef>
          <a:spcPct val="0"/>
        </a:spcBef>
        <a:spcAft>
          <a:spcPct val="0"/>
        </a:spcAft>
        <a:defRPr sz="4400">
          <a:solidFill>
            <a:schemeClr val="bg1"/>
          </a:solidFill>
          <a:latin typeface="Arial"/>
          <a:ea typeface="MS PGothic" pitchFamily="34" charset="-128"/>
          <a:cs typeface="Arial"/>
        </a:defRPr>
      </a:lvl1pPr>
      <a:lvl2pPr algn="ctr" rtl="0" eaLnBrk="0" fontAlgn="base" hangingPunct="0">
        <a:spcBef>
          <a:spcPct val="0"/>
        </a:spcBef>
        <a:spcAft>
          <a:spcPct val="0"/>
        </a:spcAft>
        <a:defRPr sz="4400">
          <a:solidFill>
            <a:schemeClr val="bg1"/>
          </a:solidFill>
          <a:latin typeface="Arial" charset="0"/>
          <a:ea typeface="MS PGothic" pitchFamily="34" charset="-128"/>
          <a:cs typeface="Arial" pitchFamily="34" charset="0"/>
        </a:defRPr>
      </a:lvl2pPr>
      <a:lvl3pPr algn="ctr" rtl="0" eaLnBrk="0" fontAlgn="base" hangingPunct="0">
        <a:spcBef>
          <a:spcPct val="0"/>
        </a:spcBef>
        <a:spcAft>
          <a:spcPct val="0"/>
        </a:spcAft>
        <a:defRPr sz="4400">
          <a:solidFill>
            <a:schemeClr val="bg1"/>
          </a:solidFill>
          <a:latin typeface="Arial" charset="0"/>
          <a:ea typeface="MS PGothic" pitchFamily="34" charset="-128"/>
          <a:cs typeface="Arial" pitchFamily="34" charset="0"/>
        </a:defRPr>
      </a:lvl3pPr>
      <a:lvl4pPr algn="ctr" rtl="0" eaLnBrk="0" fontAlgn="base" hangingPunct="0">
        <a:spcBef>
          <a:spcPct val="0"/>
        </a:spcBef>
        <a:spcAft>
          <a:spcPct val="0"/>
        </a:spcAft>
        <a:defRPr sz="4400">
          <a:solidFill>
            <a:schemeClr val="bg1"/>
          </a:solidFill>
          <a:latin typeface="Arial" charset="0"/>
          <a:ea typeface="MS PGothic" pitchFamily="34" charset="-128"/>
          <a:cs typeface="Arial" pitchFamily="34" charset="0"/>
        </a:defRPr>
      </a:lvl4pPr>
      <a:lvl5pPr algn="ctr" rtl="0" eaLnBrk="0" fontAlgn="base" hangingPunct="0">
        <a:spcBef>
          <a:spcPct val="0"/>
        </a:spcBef>
        <a:spcAft>
          <a:spcPct val="0"/>
        </a:spcAft>
        <a:defRPr sz="4400">
          <a:solidFill>
            <a:schemeClr val="bg1"/>
          </a:solidFill>
          <a:latin typeface="Arial" charset="0"/>
          <a:ea typeface="MS PGothic" pitchFamily="34" charset="-128"/>
          <a:cs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MS PGothic" pitchFamily="34"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MS PGothic" pitchFamily="34"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MS PGothic" pitchFamily="34" charset="-128"/>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MS PGothic" pitchFamily="34"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rgbClr val="000000"/>
                </a:solidFill>
                <a:latin typeface="Arial" panose="020B0604020202020204" pitchFamily="34" charset="0"/>
                <a:ea typeface="+mn-ea"/>
                <a:cs typeface="+mn-cs"/>
              </a:defRPr>
            </a:lvl1pPr>
          </a:lstStyle>
          <a:p>
            <a:pPr defTabSz="914400" eaLnBrk="0" hangingPunct="0">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rgbClr val="000000"/>
                </a:solidFill>
                <a:latin typeface="Arial" panose="020B0604020202020204" pitchFamily="34" charset="0"/>
                <a:ea typeface="+mn-ea"/>
                <a:cs typeface="+mn-cs"/>
              </a:defRPr>
            </a:lvl1pPr>
          </a:lstStyle>
          <a:p>
            <a:pPr defTabSz="914400" eaLnBrk="0" hangingPunct="0">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rgbClr val="000000"/>
                </a:solidFill>
                <a:latin typeface="Arial" panose="020B0604020202020204" pitchFamily="34" charset="0"/>
              </a:defRPr>
            </a:lvl1pPr>
          </a:lstStyle>
          <a:p>
            <a:pPr defTabSz="914400" eaLnBrk="0" hangingPunct="0">
              <a:defRPr/>
            </a:pPr>
            <a:fld id="{C7FCEC4A-0619-534F-AB0C-4C4D1986DF16}" type="slidenum">
              <a:rPr lang="en-US" smtClean="0"/>
              <a:pPr defTabSz="914400" eaLnBrk="0" hangingPunct="0">
                <a:defRPr/>
              </a:pPr>
              <a:t>‹#›</a:t>
            </a:fld>
            <a:endParaRPr lang="en-US" dirty="0"/>
          </a:p>
        </p:txBody>
      </p:sp>
    </p:spTree>
    <p:extLst>
      <p:ext uri="{BB962C8B-B14F-4D97-AF65-F5344CB8AC3E}">
        <p14:creationId xmlns:p14="http://schemas.microsoft.com/office/powerpoint/2010/main" val="101091878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themeOverride" Target="../theme/themeOverride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themeOverride" Target="../theme/themeOverride10.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jpeg"/><Relationship Id="rId2" Type="http://schemas.openxmlformats.org/officeDocument/2006/relationships/slideLayout" Target="../slideLayouts/slideLayout35.xml"/><Relationship Id="rId1" Type="http://schemas.openxmlformats.org/officeDocument/2006/relationships/themeOverride" Target="../theme/themeOverride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5.xml"/><Relationship Id="rId1" Type="http://schemas.openxmlformats.org/officeDocument/2006/relationships/themeOverride" Target="../theme/themeOverride1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5.xml"/><Relationship Id="rId1" Type="http://schemas.openxmlformats.org/officeDocument/2006/relationships/themeOverride" Target="../theme/themeOverride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5.xml"/><Relationship Id="rId1" Type="http://schemas.openxmlformats.org/officeDocument/2006/relationships/themeOverride" Target="../theme/themeOverride1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themeOverride" Target="../theme/themeOverride15.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hemeOverride" Target="../theme/themeOverride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6.xml"/><Relationship Id="rId1" Type="http://schemas.openxmlformats.org/officeDocument/2006/relationships/themeOverride" Target="../theme/themeOverride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themeOverride" Target="../theme/themeOverride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3.xml"/><Relationship Id="rId1" Type="http://schemas.openxmlformats.org/officeDocument/2006/relationships/themeOverride" Target="../theme/themeOverride8.xml"/><Relationship Id="rId4" Type="http://schemas.openxmlformats.org/officeDocument/2006/relationships/hyperlink" Target="https://www.oneplace.com/ministries/understanding-the-time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72008"/>
            <a:ext cx="9144000" cy="764704"/>
          </a:xfrm>
          <a:solidFill>
            <a:srgbClr val="000000"/>
          </a:solidFill>
        </p:spPr>
        <p:txBody>
          <a:bodyPr/>
          <a:lstStyle/>
          <a:p>
            <a:pPr eaLnBrk="1" hangingPunct="1"/>
            <a:r>
              <a:rPr lang="ar-JO" sz="6000" b="1" dirty="0">
                <a:solidFill>
                  <a:srgbClr val="FFFFFF"/>
                </a:solidFill>
                <a:latin typeface="Arial" charset="0"/>
                <a:ea typeface="ＭＳ Ｐゴシック" charset="0"/>
                <a:cs typeface="Arial" charset="0"/>
              </a:rPr>
              <a:t>العدالة الإجتماعية</a:t>
            </a:r>
            <a:endParaRPr lang="en-US" sz="6000" b="1" dirty="0">
              <a:solidFill>
                <a:srgbClr val="FFFFFF"/>
              </a:solidFill>
              <a:latin typeface="Arial" charset="0"/>
              <a:ea typeface="ＭＳ Ｐゴシック" charset="0"/>
              <a:cs typeface="Arial" charset="0"/>
            </a:endParaRPr>
          </a:p>
        </p:txBody>
      </p:sp>
      <p:grpSp>
        <p:nvGrpSpPr>
          <p:cNvPr id="6" name="Group 5">
            <a:extLst>
              <a:ext uri="{FF2B5EF4-FFF2-40B4-BE49-F238E27FC236}">
                <a16:creationId xmlns:a16="http://schemas.microsoft.com/office/drawing/2014/main" id="{F40F478C-EEB4-2E41-B55D-E9E77CA7B50A}"/>
              </a:ext>
            </a:extLst>
          </p:cNvPr>
          <p:cNvGrpSpPr/>
          <p:nvPr/>
        </p:nvGrpSpPr>
        <p:grpSpPr>
          <a:xfrm>
            <a:off x="1043608" y="836712"/>
            <a:ext cx="7317728" cy="5492601"/>
            <a:chOff x="1043608" y="980728"/>
            <a:chExt cx="7317728" cy="5492601"/>
          </a:xfrm>
        </p:grpSpPr>
        <p:pic>
          <p:nvPicPr>
            <p:cNvPr id="4" name="Picture 3">
              <a:extLst>
                <a:ext uri="{FF2B5EF4-FFF2-40B4-BE49-F238E27FC236}">
                  <a16:creationId xmlns:a16="http://schemas.microsoft.com/office/drawing/2014/main" id="{BA515552-0459-694D-BDEE-6DB623C68108}"/>
                </a:ext>
              </a:extLst>
            </p:cNvPr>
            <p:cNvPicPr>
              <a:picLocks noChangeAspect="1"/>
            </p:cNvPicPr>
            <p:nvPr/>
          </p:nvPicPr>
          <p:blipFill>
            <a:blip r:embed="rId4"/>
            <a:stretch>
              <a:fillRect/>
            </a:stretch>
          </p:blipFill>
          <p:spPr>
            <a:xfrm>
              <a:off x="1043608" y="980728"/>
              <a:ext cx="7317728" cy="5492601"/>
            </a:xfrm>
            <a:prstGeom prst="rect">
              <a:avLst/>
            </a:prstGeom>
          </p:spPr>
        </p:pic>
        <p:sp>
          <p:nvSpPr>
            <p:cNvPr id="5" name="Rectangle 4">
              <a:extLst>
                <a:ext uri="{FF2B5EF4-FFF2-40B4-BE49-F238E27FC236}">
                  <a16:creationId xmlns:a16="http://schemas.microsoft.com/office/drawing/2014/main" id="{3676A3FF-B4F1-6940-A6C1-32A383BD662B}"/>
                </a:ext>
              </a:extLst>
            </p:cNvPr>
            <p:cNvSpPr/>
            <p:nvPr/>
          </p:nvSpPr>
          <p:spPr>
            <a:xfrm>
              <a:off x="1835696" y="5877272"/>
              <a:ext cx="2160240"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a:extLst>
                <a:ext uri="{FF2B5EF4-FFF2-40B4-BE49-F238E27FC236}">
                  <a16:creationId xmlns:a16="http://schemas.microsoft.com/office/drawing/2014/main" id="{9B9E0575-DC4E-FF45-9EFD-D055E8505B3E}"/>
                </a:ext>
              </a:extLst>
            </p:cNvPr>
            <p:cNvSpPr/>
            <p:nvPr/>
          </p:nvSpPr>
          <p:spPr>
            <a:xfrm>
              <a:off x="5234878" y="5897150"/>
              <a:ext cx="2649489"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393095"/>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العدالة الإجتماعية</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373216"/>
            <a:ext cx="3146850"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العدل</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Rectangle 9">
            <a:extLst>
              <a:ext uri="{FF2B5EF4-FFF2-40B4-BE49-F238E27FC236}">
                <a16:creationId xmlns:a16="http://schemas.microsoft.com/office/drawing/2014/main" id="{89EB7D18-C737-904A-A6E0-F212BAD515E7}"/>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1" eaLnBrk="1" fontAlgn="auto" latinLnBrk="0" hangingPunct="1">
              <a:lnSpc>
                <a:spcPct val="100000"/>
              </a:lnSpc>
              <a:spcBef>
                <a:spcPct val="20000"/>
              </a:spcBef>
              <a:spcAft>
                <a:spcPts val="0"/>
              </a:spcAft>
              <a:buClr>
                <a:srgbClr val="FFCC00"/>
              </a:buClr>
              <a:buSzPct val="70000"/>
              <a:buFontTx/>
              <a:buNone/>
              <a:tabLst/>
              <a:defRPr/>
            </a:pP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د. ريك جريفيث • مؤسسة الدراسات اللاهوتية الأردنية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BibleStudyDownloads.org</a:t>
            </a:r>
          </a:p>
        </p:txBody>
      </p:sp>
    </p:spTree>
    <p:extLst>
      <p:ext uri="{BB962C8B-B14F-4D97-AF65-F5344CB8AC3E}">
        <p14:creationId xmlns:p14="http://schemas.microsoft.com/office/powerpoint/2010/main" val="30179851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3474" name="Picture 3"/>
          <p:cNvPicPr>
            <a:picLocks noChangeAspect="1"/>
          </p:cNvPicPr>
          <p:nvPr/>
        </p:nvPicPr>
        <p:blipFill>
          <a:blip r:embed="rId4" cstate="print"/>
          <a:srcRect/>
          <a:stretch>
            <a:fillRect/>
          </a:stretch>
        </p:blipFill>
        <p:spPr bwMode="auto">
          <a:xfrm>
            <a:off x="0" y="1196975"/>
            <a:ext cx="9144000" cy="6053138"/>
          </a:xfrm>
          <a:prstGeom prst="rect">
            <a:avLst/>
          </a:prstGeom>
          <a:noFill/>
          <a:ln w="9525">
            <a:noFill/>
            <a:miter lim="800000"/>
            <a:headEnd/>
            <a:tailEnd/>
          </a:ln>
        </p:spPr>
      </p:pic>
      <p:sp>
        <p:nvSpPr>
          <p:cNvPr id="193539" name="Rectangle 3"/>
          <p:cNvSpPr>
            <a:spLocks noGrp="1" noChangeArrowheads="1"/>
          </p:cNvSpPr>
          <p:nvPr>
            <p:ph type="title" idx="4294967295"/>
          </p:nvPr>
        </p:nvSpPr>
        <p:spPr>
          <a:xfrm>
            <a:off x="19050" y="188913"/>
            <a:ext cx="9124950" cy="863600"/>
          </a:xfrm>
        </p:spPr>
        <p:txBody>
          <a:bodyPr/>
          <a:lstStyle/>
          <a:p>
            <a:pPr>
              <a:defRPr/>
            </a:pPr>
            <a:r>
              <a:rPr lang="ar-JO" sz="5400" b="1" dirty="0">
                <a:solidFill>
                  <a:srgbClr val="FFFFFF"/>
                </a:solidFill>
                <a:latin typeface="Arial" pitchFamily="34" charset="0"/>
                <a:ea typeface="ＭＳ Ｐゴシック" pitchFamily="-108" charset="-128"/>
                <a:cs typeface="Arial" pitchFamily="34" charset="0"/>
              </a:rPr>
              <a:t>حياة السود مهمة</a:t>
            </a:r>
            <a:endParaRPr lang="en-US" sz="5400" b="1" dirty="0">
              <a:solidFill>
                <a:srgbClr val="FFFFFF"/>
              </a:solidFill>
              <a:latin typeface="Arial" pitchFamily="34" charset="0"/>
              <a:ea typeface="ＭＳ Ｐゴシック" pitchFamily="-108" charset="-128"/>
              <a:cs typeface="Arial" pitchFamily="34" charset="0"/>
            </a:endParaRPr>
          </a:p>
        </p:txBody>
      </p:sp>
      <p:sp>
        <p:nvSpPr>
          <p:cNvPr id="8" name="Rectangle 7"/>
          <p:cNvSpPr/>
          <p:nvPr/>
        </p:nvSpPr>
        <p:spPr bwMode="auto">
          <a:xfrm>
            <a:off x="0" y="1214423"/>
            <a:ext cx="5143504" cy="2864503"/>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نجدد التزامنا يومياً لشفاء أنفسنا و الآخرين و أن نتشارك جنباً إلى جنب في خلق الرفاق و الحلفاء و نحول المجتمع لعائلة حيث كل شخص يشعر بأنه مرئي و مسموع و مدعوم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نعرف و نحترم و نحتفل بالإختلافات و القواسم المشتركة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نعمل بقوة من أجل الحرية و العدالة للأشخاص السود و لكل الناس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نبني و ننشا بشكل متعمد مجتمع متحاب متواصل معاً من خلال كفاح جميل تصالحي لا ينضب</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لا نشعر بالأسف كوننا متمركزين حول السود للتأكيد أن حياة السود مهمة و لا نحتاج لتأهيل موقفنا بأن نحب و أن نطالب بالحرية و العدالة لأنفسنا هو متطلب سابق لأن نطالب بنفس الأشياء للآخرين</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نرى أنفسنا كجزء من عائلة السود العالمية و نحن مدركون للطرق المختلفة لتأثيرنا أو امتيازنا كسود موجودون في أجزاء مختلفة من العالم </a:t>
            </a:r>
          </a:p>
        </p:txBody>
      </p:sp>
      <p:sp>
        <p:nvSpPr>
          <p:cNvPr id="9" name="Rectangle 8"/>
          <p:cNvSpPr/>
          <p:nvPr/>
        </p:nvSpPr>
        <p:spPr bwMode="auto">
          <a:xfrm>
            <a:off x="0" y="4071940"/>
            <a:ext cx="5143504" cy="3168000"/>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نحن مقادون بحقيقة أن حياة كل السود مهمة بغض النظر عن الهوية الجنسية الملموسة أو الحقيقية, هوية النوع, نوع التعبير, الوضع الإقتصادي, القدرة, العجز, الإيمان و عدم الإيمان الديني, حالة الهجرة أو الموقع</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نعطي مساحة للتحول الجنسي الذي يشارك فيه و يقوده إخوة و أخوات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نحن منعكسين ذاتياً و نقوم بالعمل المطلوب لتفكيك ميزة تطابق الجنس و رفع جماعة السود المتحولين جنسياً خصوصاً النساء السود المتحولات الذين يستمرون في التأثر بشكل غير متناسب من العنف العدائي للمتحولين جنسياً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نبني مساحة للتأكيد أن النساء السود أحرار من التحيز الجنسي, كراهية النساء و البيئات التي يتمركز فيها الرجال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نمارس العطف و نشترك مع رفاق بقصد التعليم و التواصل مع سياقاتهم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5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نجعل مساحاتنا ودية – و عائلية و نمكن الأهالي من المشاركة مع أولادهم و نقوم بتفكيك الممارسة الوالدية التي تطلب من الأمهات العمل المضاعف</a:t>
            </a:r>
          </a:p>
        </p:txBody>
      </p:sp>
      <p:sp>
        <p:nvSpPr>
          <p:cNvPr id="10" name="Rectangle 9"/>
          <p:cNvSpPr/>
          <p:nvPr/>
        </p:nvSpPr>
        <p:spPr bwMode="auto">
          <a:xfrm>
            <a:off x="5643570" y="1214423"/>
            <a:ext cx="2643206" cy="216000"/>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ساعدنا لمحاربة التضليل</a:t>
            </a:r>
          </a:p>
        </p:txBody>
      </p:sp>
      <p:sp>
        <p:nvSpPr>
          <p:cNvPr id="11" name="Rectangle 10"/>
          <p:cNvSpPr/>
          <p:nvPr/>
        </p:nvSpPr>
        <p:spPr bwMode="auto">
          <a:xfrm>
            <a:off x="5500694" y="1500174"/>
            <a:ext cx="3643306" cy="95628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نحتاج أن نرى ما تراه . حياة السود مهمة هي هدف مركزي لعملية التضليل و أنت خط الدفاع.</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قم بحدف المواقع و القصص و الإعلانات و حسابات التواصل و التعليقات المشبوهة عن حياة السود مهمة</a:t>
            </a:r>
          </a:p>
        </p:txBody>
      </p:sp>
      <p:sp>
        <p:nvSpPr>
          <p:cNvPr id="12" name="Rectangle 11"/>
          <p:cNvSpPr/>
          <p:nvPr/>
        </p:nvSpPr>
        <p:spPr bwMode="auto">
          <a:xfrm>
            <a:off x="8001024" y="2428868"/>
            <a:ext cx="1142976" cy="340735"/>
          </a:xfrm>
          <a:prstGeom prst="rect">
            <a:avLst/>
          </a:prstGeom>
          <a:solidFill>
            <a:srgbClr val="FFFF00"/>
          </a:solidFill>
          <a:ln w="9525" cap="flat" cmpd="sng" algn="ctr">
            <a:solidFill>
              <a:srgbClr val="FFFF00"/>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ساعدنا</a:t>
            </a:r>
          </a:p>
        </p:txBody>
      </p:sp>
      <p:sp>
        <p:nvSpPr>
          <p:cNvPr id="13" name="Rectangle 12"/>
          <p:cNvSpPr/>
          <p:nvPr/>
        </p:nvSpPr>
        <p:spPr bwMode="auto">
          <a:xfrm>
            <a:off x="5572132" y="2857496"/>
            <a:ext cx="1143008" cy="340735"/>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تابعنا</a:t>
            </a:r>
          </a:p>
        </p:txBody>
      </p:sp>
      <p:sp>
        <p:nvSpPr>
          <p:cNvPr id="14" name="Rectangle 13"/>
          <p:cNvSpPr/>
          <p:nvPr/>
        </p:nvSpPr>
        <p:spPr bwMode="auto">
          <a:xfrm>
            <a:off x="5572132" y="3857628"/>
            <a:ext cx="928694" cy="340735"/>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تسوق</a:t>
            </a:r>
          </a:p>
        </p:txBody>
      </p:sp>
      <p:sp>
        <p:nvSpPr>
          <p:cNvPr id="16" name="Rectangle 15"/>
          <p:cNvSpPr/>
          <p:nvPr/>
        </p:nvSpPr>
        <p:spPr bwMode="auto">
          <a:xfrm>
            <a:off x="6572264" y="4143380"/>
            <a:ext cx="2571736" cy="771623"/>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الشريط الرسمي بثلاث 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كم قصير, وزن متوسط, قبة مستديرة</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25 دولار</a:t>
            </a:r>
          </a:p>
        </p:txBody>
      </p:sp>
      <p:sp>
        <p:nvSpPr>
          <p:cNvPr id="17" name="Rectangle 16"/>
          <p:cNvSpPr/>
          <p:nvPr/>
        </p:nvSpPr>
        <p:spPr bwMode="auto">
          <a:xfrm>
            <a:off x="6429388" y="5286388"/>
            <a:ext cx="2714612" cy="1017844"/>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رابط القلب الأحمر الرسمي لنقطة الإنطلاق المجهزة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كم قصير, وزن متوسط, قبة مستديرة</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25 دولار</a:t>
            </a:r>
          </a:p>
        </p:txBody>
      </p:sp>
      <p:sp>
        <p:nvSpPr>
          <p:cNvPr id="18" name="Rectangle 17"/>
          <p:cNvSpPr/>
          <p:nvPr/>
        </p:nvSpPr>
        <p:spPr bwMode="auto">
          <a:xfrm>
            <a:off x="7929586" y="6572271"/>
            <a:ext cx="1214414" cy="432000"/>
          </a:xfrm>
          <a:prstGeom prst="rect">
            <a:avLst/>
          </a:prstGeom>
          <a:solidFill>
            <a:srgbClr val="FFFF00"/>
          </a:solidFill>
          <a:ln w="9525" cap="flat" cmpd="sng" algn="ctr">
            <a:solidFill>
              <a:srgbClr val="FFFF00"/>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تسوق الكل</a:t>
            </a:r>
          </a:p>
        </p:txBody>
      </p:sp>
      <p:sp>
        <p:nvSpPr>
          <p:cNvPr id="19" name="Curved Up Arrow 18"/>
          <p:cNvSpPr>
            <a:spLocks noChangeArrowheads="1"/>
          </p:cNvSpPr>
          <p:nvPr/>
        </p:nvSpPr>
        <p:spPr bwMode="auto">
          <a:xfrm rot="9805510">
            <a:off x="2409825" y="1027113"/>
            <a:ext cx="3054350" cy="1438275"/>
          </a:xfrm>
          <a:prstGeom prst="curvedUpArrow">
            <a:avLst>
              <a:gd name="adj1" fmla="val 24992"/>
              <a:gd name="adj2" fmla="val 50003"/>
              <a:gd name="adj3" fmla="val 25000"/>
            </a:avLst>
          </a:prstGeom>
          <a:solidFill>
            <a:schemeClr val="accent1"/>
          </a:solidFill>
          <a:ln w="9525" algn="ctr">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20" name="TextBox 19"/>
          <p:cNvSpPr txBox="1">
            <a:spLocks noChangeArrowheads="1"/>
          </p:cNvSpPr>
          <p:nvPr/>
        </p:nvSpPr>
        <p:spPr bwMode="auto">
          <a:xfrm rot="21073639">
            <a:off x="318682" y="2625961"/>
            <a:ext cx="7421562" cy="1938992"/>
          </a:xfrm>
          <a:prstGeom prst="rect">
            <a:avLst/>
          </a:prstGeom>
          <a:solidFill>
            <a:schemeClr val="bg1"/>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ساعدنا لمحاربة التضليل</a:t>
            </a:r>
            <a:endParaRPr kumimoji="0" lang="en-US" sz="24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نحتاج أن نرى ما تراه </a:t>
            </a:r>
            <a:r>
              <a:rPr kumimoji="0" lang="ar-JO" sz="2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 حياة السود مهمة هي هدف مركزي لعملية التضليل و أنت خط الدفاع.</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قم بحدف المواقع و القصص و الإعلانات و حسابات التواصل و التعليقات المشبوهة عن حياة السود مهمة</a:t>
            </a:r>
          </a:p>
        </p:txBody>
      </p:sp>
    </p:spTree>
    <p:extLst>
      <p:ext uri="{BB962C8B-B14F-4D97-AF65-F5344CB8AC3E}">
        <p14:creationId xmlns:p14="http://schemas.microsoft.com/office/powerpoint/2010/main" val="262970679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أنواع العدالة</a:t>
            </a:r>
            <a:endParaRPr lang="en-US" b="1" dirty="0">
              <a:solidFill>
                <a:srgbClr val="FFFFFF"/>
              </a:solidFill>
              <a:latin typeface="Arial" charset="0"/>
              <a:ea typeface="ＭＳ Ｐゴシック" charset="0"/>
              <a:cs typeface="Arial" charset="0"/>
            </a:endParaRPr>
          </a:p>
        </p:txBody>
      </p:sp>
      <p:grpSp>
        <p:nvGrpSpPr>
          <p:cNvPr id="6" name="Group 5">
            <a:extLst>
              <a:ext uri="{FF2B5EF4-FFF2-40B4-BE49-F238E27FC236}">
                <a16:creationId xmlns:a16="http://schemas.microsoft.com/office/drawing/2014/main" id="{F40F478C-EEB4-2E41-B55D-E9E77CA7B50A}"/>
              </a:ext>
            </a:extLst>
          </p:cNvPr>
          <p:cNvGrpSpPr/>
          <p:nvPr/>
        </p:nvGrpSpPr>
        <p:grpSpPr>
          <a:xfrm>
            <a:off x="1043608" y="980728"/>
            <a:ext cx="7317728" cy="5492601"/>
            <a:chOff x="1043608" y="980728"/>
            <a:chExt cx="7317728" cy="5492601"/>
          </a:xfrm>
        </p:grpSpPr>
        <p:pic>
          <p:nvPicPr>
            <p:cNvPr id="4" name="Picture 3">
              <a:extLst>
                <a:ext uri="{FF2B5EF4-FFF2-40B4-BE49-F238E27FC236}">
                  <a16:creationId xmlns:a16="http://schemas.microsoft.com/office/drawing/2014/main" id="{BA515552-0459-694D-BDEE-6DB623C68108}"/>
                </a:ext>
              </a:extLst>
            </p:cNvPr>
            <p:cNvPicPr>
              <a:picLocks noChangeAspect="1"/>
            </p:cNvPicPr>
            <p:nvPr/>
          </p:nvPicPr>
          <p:blipFill>
            <a:blip r:embed="rId4"/>
            <a:stretch>
              <a:fillRect/>
            </a:stretch>
          </p:blipFill>
          <p:spPr>
            <a:xfrm>
              <a:off x="1043608" y="980728"/>
              <a:ext cx="7317728" cy="5492601"/>
            </a:xfrm>
            <a:prstGeom prst="rect">
              <a:avLst/>
            </a:prstGeom>
          </p:spPr>
        </p:pic>
        <p:sp>
          <p:nvSpPr>
            <p:cNvPr id="5" name="Rectangle 4">
              <a:extLst>
                <a:ext uri="{FF2B5EF4-FFF2-40B4-BE49-F238E27FC236}">
                  <a16:creationId xmlns:a16="http://schemas.microsoft.com/office/drawing/2014/main" id="{3676A3FF-B4F1-6940-A6C1-32A383BD662B}"/>
                </a:ext>
              </a:extLst>
            </p:cNvPr>
            <p:cNvSpPr/>
            <p:nvPr/>
          </p:nvSpPr>
          <p:spPr>
            <a:xfrm>
              <a:off x="1835696" y="5877272"/>
              <a:ext cx="2160240"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9B9E0575-DC4E-FF45-9EFD-D055E8505B3E}"/>
                </a:ext>
              </a:extLst>
            </p:cNvPr>
            <p:cNvSpPr/>
            <p:nvPr/>
          </p:nvSpPr>
          <p:spPr>
            <a:xfrm>
              <a:off x="5234878" y="5897150"/>
              <a:ext cx="2649489"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العدالة الإجتماعية</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العدالة</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24760663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764704"/>
          </a:xfrm>
          <a:solidFill>
            <a:srgbClr val="000000"/>
          </a:solidFill>
        </p:spPr>
        <p:txBody>
          <a:bodyPr/>
          <a:lstStyle/>
          <a:p>
            <a:pPr rtl="1" eaLnBrk="1" hangingPunct="1"/>
            <a:r>
              <a:rPr lang="ar-EG" b="1" dirty="0">
                <a:solidFill>
                  <a:srgbClr val="FFFFFF"/>
                </a:solidFill>
                <a:latin typeface="Arial" charset="0"/>
                <a:ea typeface="ＭＳ Ｐゴシック" charset="0"/>
                <a:cs typeface="Arial" charset="0"/>
              </a:rPr>
              <a:t>تمييز المصطلحات</a:t>
            </a:r>
            <a:endParaRPr lang="en-US" b="1" dirty="0">
              <a:solidFill>
                <a:srgbClr val="FFFFFF"/>
              </a:solidFill>
              <a:latin typeface="Arial" charset="0"/>
              <a:ea typeface="ＭＳ Ｐゴシック" charset="0"/>
              <a:cs typeface="Arial" charset="0"/>
            </a:endParaRPr>
          </a:p>
        </p:txBody>
      </p:sp>
      <p:grpSp>
        <p:nvGrpSpPr>
          <p:cNvPr id="6" name="Group 5">
            <a:extLst>
              <a:ext uri="{FF2B5EF4-FFF2-40B4-BE49-F238E27FC236}">
                <a16:creationId xmlns:a16="http://schemas.microsoft.com/office/drawing/2014/main" id="{F90DC612-63D0-0D46-BA5F-BA40A08B2EB3}"/>
              </a:ext>
            </a:extLst>
          </p:cNvPr>
          <p:cNvGrpSpPr/>
          <p:nvPr/>
        </p:nvGrpSpPr>
        <p:grpSpPr>
          <a:xfrm>
            <a:off x="-41277" y="925606"/>
            <a:ext cx="4491675" cy="2574309"/>
            <a:chOff x="-41277" y="925606"/>
            <a:chExt cx="4491675" cy="2574309"/>
          </a:xfrm>
        </p:grpSpPr>
        <p:pic>
          <p:nvPicPr>
            <p:cNvPr id="19" name="Picture 18">
              <a:extLst>
                <a:ext uri="{FF2B5EF4-FFF2-40B4-BE49-F238E27FC236}">
                  <a16:creationId xmlns:a16="http://schemas.microsoft.com/office/drawing/2014/main" id="{9285C602-C3CE-244A-B19D-7796430A6F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24" y="925606"/>
              <a:ext cx="4434274" cy="2398406"/>
            </a:xfrm>
            <a:prstGeom prst="rect">
              <a:avLst/>
            </a:prstGeom>
          </p:spPr>
        </p:pic>
        <p:sp>
          <p:nvSpPr>
            <p:cNvPr id="14" name="Rectangle 13">
              <a:extLst>
                <a:ext uri="{FF2B5EF4-FFF2-40B4-BE49-F238E27FC236}">
                  <a16:creationId xmlns:a16="http://schemas.microsoft.com/office/drawing/2014/main" id="{AC712360-8C0D-6B4D-B768-0606C675BDE8}"/>
                </a:ext>
              </a:extLst>
            </p:cNvPr>
            <p:cNvSpPr/>
            <p:nvPr/>
          </p:nvSpPr>
          <p:spPr>
            <a:xfrm>
              <a:off x="107504" y="1604459"/>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Rectangle 5">
              <a:extLst>
                <a:ext uri="{FF2B5EF4-FFF2-40B4-BE49-F238E27FC236}">
                  <a16:creationId xmlns:a16="http://schemas.microsoft.com/office/drawing/2014/main" id="{AB04AFE6-C1F9-8B42-9993-CDE6D0D7BD54}"/>
                </a:ext>
              </a:extLst>
            </p:cNvPr>
            <p:cNvSpPr txBox="1">
              <a:spLocks noChangeArrowheads="1"/>
            </p:cNvSpPr>
            <p:nvPr/>
          </p:nvSpPr>
          <p:spPr bwMode="auto">
            <a:xfrm>
              <a:off x="-41277" y="1522765"/>
              <a:ext cx="2110869"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عدم المساواة </a:t>
              </a:r>
              <a:endPar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هو اللا مساواة في الحصول على الفرص</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9" name="Group 8">
            <a:extLst>
              <a:ext uri="{FF2B5EF4-FFF2-40B4-BE49-F238E27FC236}">
                <a16:creationId xmlns:a16="http://schemas.microsoft.com/office/drawing/2014/main" id="{AF80F427-A60C-8A4E-88DB-C9DDC7082101}"/>
              </a:ext>
            </a:extLst>
          </p:cNvPr>
          <p:cNvGrpSpPr/>
          <p:nvPr/>
        </p:nvGrpSpPr>
        <p:grpSpPr>
          <a:xfrm>
            <a:off x="-12576" y="3530426"/>
            <a:ext cx="4441779" cy="2418854"/>
            <a:chOff x="-12576" y="3530426"/>
            <a:chExt cx="4441779" cy="2418854"/>
          </a:xfrm>
        </p:grpSpPr>
        <p:pic>
          <p:nvPicPr>
            <p:cNvPr id="21" name="Picture 20">
              <a:extLst>
                <a:ext uri="{FF2B5EF4-FFF2-40B4-BE49-F238E27FC236}">
                  <a16:creationId xmlns:a16="http://schemas.microsoft.com/office/drawing/2014/main" id="{33510491-FC58-2849-80F4-16CD5E2241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1" y="3530426"/>
              <a:ext cx="4434274" cy="2398406"/>
            </a:xfrm>
            <a:prstGeom prst="rect">
              <a:avLst/>
            </a:prstGeom>
          </p:spPr>
        </p:pic>
        <p:sp>
          <p:nvSpPr>
            <p:cNvPr id="13" name="Rectangle 12">
              <a:extLst>
                <a:ext uri="{FF2B5EF4-FFF2-40B4-BE49-F238E27FC236}">
                  <a16:creationId xmlns:a16="http://schemas.microsoft.com/office/drawing/2014/main" id="{9813C661-F39A-B14B-88CD-05552F9DEEBC}"/>
                </a:ext>
              </a:extLst>
            </p:cNvPr>
            <p:cNvSpPr/>
            <p:nvPr/>
          </p:nvSpPr>
          <p:spPr>
            <a:xfrm>
              <a:off x="-5071" y="4437112"/>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Rectangle 5">
              <a:extLst>
                <a:ext uri="{FF2B5EF4-FFF2-40B4-BE49-F238E27FC236}">
                  <a16:creationId xmlns:a16="http://schemas.microsoft.com/office/drawing/2014/main" id="{35F1BE69-98A7-6242-9F03-698BF0CFF222}"/>
                </a:ext>
              </a:extLst>
            </p:cNvPr>
            <p:cNvSpPr txBox="1">
              <a:spLocks noChangeArrowheads="1"/>
            </p:cNvSpPr>
            <p:nvPr/>
          </p:nvSpPr>
          <p:spPr bwMode="auto">
            <a:xfrm>
              <a:off x="-12576" y="3972130"/>
              <a:ext cx="1848272"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العدالة</a:t>
              </a:r>
              <a:endPar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الأدوات المخصصة </a:t>
              </a:r>
              <a:r>
                <a:rPr kumimoji="0" lang="ar-EG" sz="1800" b="1" i="0" u="none" strike="noStrike" kern="0" cap="none" spc="0" normalizeH="0" baseline="0" noProof="0">
                  <a:ln>
                    <a:noFill/>
                  </a:ln>
                  <a:solidFill>
                    <a:srgbClr val="000000"/>
                  </a:solidFill>
                  <a:effectLst/>
                  <a:uLnTx/>
                  <a:uFillTx/>
                  <a:latin typeface="Arial" charset="0"/>
                  <a:ea typeface="ＭＳ Ｐゴシック" charset="0"/>
                  <a:cs typeface="Arial" charset="0"/>
                </a:rPr>
                <a:t>التي  تحدد وتعالج </a:t>
              </a: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عدم المساواة</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15" name="Rectangle 3">
            <a:extLst>
              <a:ext uri="{FF2B5EF4-FFF2-40B4-BE49-F238E27FC236}">
                <a16:creationId xmlns:a16="http://schemas.microsoft.com/office/drawing/2014/main" id="{B3217D6F-DCC4-9F4C-A2D4-6346C345C02F}"/>
              </a:ext>
            </a:extLst>
          </p:cNvPr>
          <p:cNvSpPr txBox="1">
            <a:spLocks noChangeArrowheads="1"/>
          </p:cNvSpPr>
          <p:nvPr/>
        </p:nvSpPr>
        <p:spPr bwMode="auto">
          <a:xfrm>
            <a:off x="-22719" y="6002016"/>
            <a:ext cx="9124950" cy="9051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Tony Ruth cited by John Maeda, “2019 Design in Tech Report”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designintech.report</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/2019/03/11/%F0%9F%93%B1design-in-tech-report-2019-section-6-addressing-imbalance/)</a:t>
            </a:r>
          </a:p>
        </p:txBody>
      </p:sp>
      <p:grpSp>
        <p:nvGrpSpPr>
          <p:cNvPr id="7" name="Group 6">
            <a:extLst>
              <a:ext uri="{FF2B5EF4-FFF2-40B4-BE49-F238E27FC236}">
                <a16:creationId xmlns:a16="http://schemas.microsoft.com/office/drawing/2014/main" id="{82D2C1C7-8B0B-BE4B-A779-1C0F0DD1B1D1}"/>
              </a:ext>
            </a:extLst>
          </p:cNvPr>
          <p:cNvGrpSpPr/>
          <p:nvPr/>
        </p:nvGrpSpPr>
        <p:grpSpPr>
          <a:xfrm>
            <a:off x="4624761" y="945624"/>
            <a:ext cx="4411735" cy="2627392"/>
            <a:chOff x="4624761" y="945624"/>
            <a:chExt cx="4411735" cy="2627392"/>
          </a:xfrm>
        </p:grpSpPr>
        <p:pic>
          <p:nvPicPr>
            <p:cNvPr id="20" name="Picture 19">
              <a:extLst>
                <a:ext uri="{FF2B5EF4-FFF2-40B4-BE49-F238E27FC236}">
                  <a16:creationId xmlns:a16="http://schemas.microsoft.com/office/drawing/2014/main" id="{19775350-8534-FC4A-B4E5-9108CE8074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24761" y="945624"/>
              <a:ext cx="4411735" cy="2398406"/>
            </a:xfrm>
            <a:prstGeom prst="rect">
              <a:avLst/>
            </a:prstGeom>
          </p:spPr>
        </p:pic>
        <p:sp>
          <p:nvSpPr>
            <p:cNvPr id="12" name="Rectangle 11">
              <a:extLst>
                <a:ext uri="{FF2B5EF4-FFF2-40B4-BE49-F238E27FC236}">
                  <a16:creationId xmlns:a16="http://schemas.microsoft.com/office/drawing/2014/main" id="{7C366D69-715F-2B45-8FC0-0068055C2D38}"/>
                </a:ext>
              </a:extLst>
            </p:cNvPr>
            <p:cNvSpPr/>
            <p:nvPr/>
          </p:nvSpPr>
          <p:spPr>
            <a:xfrm>
              <a:off x="4716016" y="1556792"/>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 name="Rectangle 5">
              <a:extLst>
                <a:ext uri="{FF2B5EF4-FFF2-40B4-BE49-F238E27FC236}">
                  <a16:creationId xmlns:a16="http://schemas.microsoft.com/office/drawing/2014/main" id="{EA27C411-FD9D-3747-AB9A-043ABDDEAA16}"/>
                </a:ext>
              </a:extLst>
            </p:cNvPr>
            <p:cNvSpPr txBox="1">
              <a:spLocks noChangeArrowheads="1"/>
            </p:cNvSpPr>
            <p:nvPr/>
          </p:nvSpPr>
          <p:spPr bwMode="auto">
            <a:xfrm>
              <a:off x="4644008" y="1595866"/>
              <a:ext cx="1837319" cy="19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المساواة؟</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توزيع المواد بالتساوي مع مساعدتهم.</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grpSp>
        <p:nvGrpSpPr>
          <p:cNvPr id="23" name="Group 22">
            <a:extLst>
              <a:ext uri="{FF2B5EF4-FFF2-40B4-BE49-F238E27FC236}">
                <a16:creationId xmlns:a16="http://schemas.microsoft.com/office/drawing/2014/main" id="{B86F5AE6-DA0C-0945-994A-F47D16D24FFB}"/>
              </a:ext>
            </a:extLst>
          </p:cNvPr>
          <p:cNvGrpSpPr/>
          <p:nvPr/>
        </p:nvGrpSpPr>
        <p:grpSpPr>
          <a:xfrm>
            <a:off x="4624760" y="3479048"/>
            <a:ext cx="4411735" cy="2512066"/>
            <a:chOff x="4624760" y="3479048"/>
            <a:chExt cx="4411735" cy="2512066"/>
          </a:xfrm>
        </p:grpSpPr>
        <p:pic>
          <p:nvPicPr>
            <p:cNvPr id="22" name="Picture 21">
              <a:extLst>
                <a:ext uri="{FF2B5EF4-FFF2-40B4-BE49-F238E27FC236}">
                  <a16:creationId xmlns:a16="http://schemas.microsoft.com/office/drawing/2014/main" id="{326A94FB-D111-6F41-B9D3-A388AEBF12E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24760" y="3541968"/>
              <a:ext cx="4411735" cy="2449146"/>
            </a:xfrm>
            <a:prstGeom prst="rect">
              <a:avLst/>
            </a:prstGeom>
          </p:spPr>
        </p:pic>
        <p:sp>
          <p:nvSpPr>
            <p:cNvPr id="8" name="Rectangle 7">
              <a:extLst>
                <a:ext uri="{FF2B5EF4-FFF2-40B4-BE49-F238E27FC236}">
                  <a16:creationId xmlns:a16="http://schemas.microsoft.com/office/drawing/2014/main" id="{CDD44632-94BE-F946-B2FF-392563AA5DE8}"/>
                </a:ext>
              </a:extLst>
            </p:cNvPr>
            <p:cNvSpPr/>
            <p:nvPr/>
          </p:nvSpPr>
          <p:spPr>
            <a:xfrm>
              <a:off x="4716016" y="4464190"/>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4644008" y="3479048"/>
              <a:ext cx="1770991" cy="250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القضاء</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إصلاح النظام لتوفير الوصول المتساوي إلى كل من الأدوات والفرص</a:t>
              </a:r>
              <a:endPar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extLst>
      <p:ext uri="{BB962C8B-B14F-4D97-AF65-F5344CB8AC3E}">
        <p14:creationId xmlns:p14="http://schemas.microsoft.com/office/powerpoint/2010/main" val="2755624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6423CF-6B39-904E-A944-41B22D63545E}"/>
              </a:ext>
            </a:extLst>
          </p:cNvPr>
          <p:cNvGrpSpPr/>
          <p:nvPr/>
        </p:nvGrpSpPr>
        <p:grpSpPr>
          <a:xfrm>
            <a:off x="-12576" y="836712"/>
            <a:ext cx="8761040" cy="4752528"/>
            <a:chOff x="-12576" y="836712"/>
            <a:chExt cx="8761040" cy="4752528"/>
          </a:xfrm>
        </p:grpSpPr>
        <p:pic>
          <p:nvPicPr>
            <p:cNvPr id="3" name="Picture 2">
              <a:extLst>
                <a:ext uri="{FF2B5EF4-FFF2-40B4-BE49-F238E27FC236}">
                  <a16:creationId xmlns:a16="http://schemas.microsoft.com/office/drawing/2014/main" id="{AFC06158-8C7B-3542-881A-46F4574FC6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576" y="836712"/>
              <a:ext cx="8761040" cy="4752528"/>
            </a:xfrm>
            <a:prstGeom prst="rect">
              <a:avLst/>
            </a:prstGeom>
          </p:spPr>
        </p:pic>
        <p:sp>
          <p:nvSpPr>
            <p:cNvPr id="13" name="Rectangle 12">
              <a:extLst>
                <a:ext uri="{FF2B5EF4-FFF2-40B4-BE49-F238E27FC236}">
                  <a16:creationId xmlns:a16="http://schemas.microsoft.com/office/drawing/2014/main" id="{9813C661-F39A-B14B-88CD-05552F9DEEBC}"/>
                </a:ext>
              </a:extLst>
            </p:cNvPr>
            <p:cNvSpPr/>
            <p:nvPr/>
          </p:nvSpPr>
          <p:spPr>
            <a:xfrm>
              <a:off x="107504" y="2986316"/>
              <a:ext cx="3168352" cy="1257967"/>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14" name="Rectangle 13">
            <a:extLst>
              <a:ext uri="{FF2B5EF4-FFF2-40B4-BE49-F238E27FC236}">
                <a16:creationId xmlns:a16="http://schemas.microsoft.com/office/drawing/2014/main" id="{AC712360-8C0D-6B4D-B768-0606C675BDE8}"/>
              </a:ext>
            </a:extLst>
          </p:cNvPr>
          <p:cNvSpPr/>
          <p:nvPr/>
        </p:nvSpPr>
        <p:spPr>
          <a:xfrm>
            <a:off x="107504" y="1604459"/>
            <a:ext cx="1440160" cy="1125050"/>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نقد شجرة عدم المساواة</a:t>
            </a:r>
            <a:endParaRPr lang="en-US" b="1" dirty="0">
              <a:solidFill>
                <a:srgbClr val="FFFFFF"/>
              </a:solidFill>
              <a:latin typeface="Arial" charset="0"/>
              <a:ea typeface="ＭＳ Ｐゴシック" charset="0"/>
              <a:cs typeface="Arial" charset="0"/>
            </a:endParaRPr>
          </a:p>
        </p:txBody>
      </p:sp>
      <p:sp>
        <p:nvSpPr>
          <p:cNvPr id="17" name="Rectangle 5">
            <a:extLst>
              <a:ext uri="{FF2B5EF4-FFF2-40B4-BE49-F238E27FC236}">
                <a16:creationId xmlns:a16="http://schemas.microsoft.com/office/drawing/2014/main" id="{AB04AFE6-C1F9-8B42-9993-CDE6D0D7BD54}"/>
              </a:ext>
            </a:extLst>
          </p:cNvPr>
          <p:cNvSpPr txBox="1">
            <a:spLocks noChangeArrowheads="1"/>
          </p:cNvSpPr>
          <p:nvPr/>
        </p:nvSpPr>
        <p:spPr bwMode="auto">
          <a:xfrm>
            <a:off x="107505" y="1844823"/>
            <a:ext cx="3168351" cy="340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التمييز</a:t>
            </a:r>
            <a:endParaRPr kumimoji="0" lang="en-US" sz="4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 يعبر عن عدم المساواة في الفرص</a:t>
            </a:r>
            <a:endParaRPr kumimoji="0" lang="en-US" sz="48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Rectangle 3">
            <a:extLst>
              <a:ext uri="{FF2B5EF4-FFF2-40B4-BE49-F238E27FC236}">
                <a16:creationId xmlns:a16="http://schemas.microsoft.com/office/drawing/2014/main" id="{B3217D6F-DCC4-9F4C-A2D4-6346C345C02F}"/>
              </a:ext>
            </a:extLst>
          </p:cNvPr>
          <p:cNvSpPr txBox="1">
            <a:spLocks noChangeArrowheads="1"/>
          </p:cNvSpPr>
          <p:nvPr/>
        </p:nvSpPr>
        <p:spPr bwMode="auto">
          <a:xfrm>
            <a:off x="-22719" y="6002016"/>
            <a:ext cx="9124950" cy="9051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Richard Leong, “</a:t>
            </a:r>
            <a:r>
              <a:rPr kumimoji="0" lang="en-US" sz="16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problem with that new equity vs. equality cartoon you’re sharing,</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 26 May 2020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medium.com</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/@leong.richard212/the-problem-with-that-new-equity-vs-equality-cartoon-youre-sharing-f1ebdfc793e8)</a:t>
            </a:r>
          </a:p>
        </p:txBody>
      </p:sp>
    </p:spTree>
    <p:extLst>
      <p:ext uri="{BB962C8B-B14F-4D97-AF65-F5344CB8AC3E}">
        <p14:creationId xmlns:p14="http://schemas.microsoft.com/office/powerpoint/2010/main" val="16178452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71B6F9-DB68-9F46-BA5F-8526B32A31B7}"/>
              </a:ext>
            </a:extLst>
          </p:cNvPr>
          <p:cNvGrpSpPr/>
          <p:nvPr/>
        </p:nvGrpSpPr>
        <p:grpSpPr>
          <a:xfrm>
            <a:off x="1342" y="779437"/>
            <a:ext cx="9124950" cy="5097835"/>
            <a:chOff x="1342" y="779437"/>
            <a:chExt cx="9124950" cy="5097835"/>
          </a:xfrm>
        </p:grpSpPr>
        <p:pic>
          <p:nvPicPr>
            <p:cNvPr id="3" name="Picture 2">
              <a:extLst>
                <a:ext uri="{FF2B5EF4-FFF2-40B4-BE49-F238E27FC236}">
                  <a16:creationId xmlns:a16="http://schemas.microsoft.com/office/drawing/2014/main" id="{AFC06158-8C7B-3542-881A-46F4574FC6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42" y="779437"/>
              <a:ext cx="9124950" cy="5097835"/>
            </a:xfrm>
            <a:prstGeom prst="rect">
              <a:avLst/>
            </a:prstGeom>
          </p:spPr>
        </p:pic>
        <p:sp>
          <p:nvSpPr>
            <p:cNvPr id="14" name="Rectangle 13">
              <a:extLst>
                <a:ext uri="{FF2B5EF4-FFF2-40B4-BE49-F238E27FC236}">
                  <a16:creationId xmlns:a16="http://schemas.microsoft.com/office/drawing/2014/main" id="{AC712360-8C0D-6B4D-B768-0606C675BDE8}"/>
                </a:ext>
              </a:extLst>
            </p:cNvPr>
            <p:cNvSpPr/>
            <p:nvPr/>
          </p:nvSpPr>
          <p:spPr>
            <a:xfrm>
              <a:off x="107504" y="1604458"/>
              <a:ext cx="2664296" cy="3408717"/>
            </a:xfrm>
            <a:prstGeom prst="rect">
              <a:avLst/>
            </a:prstGeom>
            <a:solidFill>
              <a:srgbClr val="B1D2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نقد شجرة العدالة</a:t>
            </a:r>
            <a:endParaRPr lang="en-US" b="1" dirty="0">
              <a:solidFill>
                <a:srgbClr val="FFFFFF"/>
              </a:solidFill>
              <a:latin typeface="Arial" charset="0"/>
              <a:ea typeface="ＭＳ Ｐゴシック" charset="0"/>
              <a:cs typeface="Arial" charset="0"/>
            </a:endParaRP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342" y="1479714"/>
            <a:ext cx="2876620" cy="40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0" cap="none" spc="0" normalizeH="0" baseline="0" noProof="0" dirty="0">
                <a:ln>
                  <a:noFill/>
                </a:ln>
                <a:solidFill>
                  <a:srgbClr val="000000"/>
                </a:solidFill>
                <a:effectLst/>
                <a:uLnTx/>
                <a:uFillTx/>
                <a:latin typeface="Arial" charset="0"/>
                <a:ea typeface="ＭＳ Ｐゴシック" charset="0"/>
                <a:cs typeface="Arial" charset="0"/>
              </a:rPr>
              <a:t>هي إصلاح النظام لاتاحة الوصول المتساوي إلى كل من الأدوات والفرص</a:t>
            </a:r>
            <a:endParaRPr kumimoji="0" lang="en-US" sz="4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Rectangle 3">
            <a:extLst>
              <a:ext uri="{FF2B5EF4-FFF2-40B4-BE49-F238E27FC236}">
                <a16:creationId xmlns:a16="http://schemas.microsoft.com/office/drawing/2014/main" id="{B3217D6F-DCC4-9F4C-A2D4-6346C345C02F}"/>
              </a:ext>
            </a:extLst>
          </p:cNvPr>
          <p:cNvSpPr txBox="1">
            <a:spLocks noChangeArrowheads="1"/>
          </p:cNvSpPr>
          <p:nvPr/>
        </p:nvSpPr>
        <p:spPr bwMode="auto">
          <a:xfrm>
            <a:off x="-22719" y="6002016"/>
            <a:ext cx="9124950" cy="9051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Richard Leong, “</a:t>
            </a:r>
            <a:r>
              <a:rPr kumimoji="0" lang="en-US" sz="16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problem with that new equity vs. equality cartoon you’re sharing,</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 26 May 2020 (https://</a:t>
            </a:r>
            <a:r>
              <a:rPr kumimoji="0" lang="en-US" sz="1600" b="1" i="0" u="none" strike="noStrike" kern="0" cap="none" spc="0" normalizeH="0" baseline="0" noProof="0" dirty="0" err="1">
                <a:ln>
                  <a:noFill/>
                </a:ln>
                <a:solidFill>
                  <a:srgbClr val="FFFFFF"/>
                </a:solidFill>
                <a:effectLst/>
                <a:uLnTx/>
                <a:uFillTx/>
                <a:latin typeface="Arial"/>
                <a:ea typeface="ＭＳ Ｐゴシック" pitchFamily="-108" charset="-128"/>
                <a:cs typeface="Arial"/>
              </a:rPr>
              <a:t>medium.com</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/@leong.richard212/the-problem-with-that-new-equity-vs-equality-cartoon-youre-sharing-f1ebdfc793e8)</a:t>
            </a:r>
          </a:p>
        </p:txBody>
      </p:sp>
    </p:spTree>
    <p:extLst>
      <p:ext uri="{BB962C8B-B14F-4D97-AF65-F5344CB8AC3E}">
        <p14:creationId xmlns:p14="http://schemas.microsoft.com/office/powerpoint/2010/main" val="411123702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1"/>
            <a:ext cx="9144000" cy="1032387"/>
          </a:xfrm>
          <a:solidFill>
            <a:srgbClr val="000000"/>
          </a:solidFill>
        </p:spPr>
        <p:txBody>
          <a:bodyPr/>
          <a:lstStyle/>
          <a:p>
            <a:pPr eaLnBrk="1" hangingPunct="1"/>
            <a:r>
              <a:rPr lang="ar-EG" b="1" dirty="0">
                <a:solidFill>
                  <a:schemeClr val="bg1"/>
                </a:solidFill>
                <a:latin typeface="Arial" charset="0"/>
                <a:ea typeface="ＭＳ Ｐゴシック" charset="0"/>
                <a:cs typeface="Arial" charset="0"/>
              </a:rPr>
              <a:t>الأيديولوجية الشيوعية</a:t>
            </a:r>
            <a:endParaRPr lang="en-US" b="1" dirty="0">
              <a:solidFill>
                <a:schemeClr val="bg1"/>
              </a:solidFill>
              <a:latin typeface="Arial" charset="0"/>
              <a:ea typeface="ＭＳ Ｐゴシック" charset="0"/>
              <a:cs typeface="Arial" charset="0"/>
            </a:endParaRP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1026" name="Picture 2" descr="Robin Smith: In Racial Reconciliation, What Matters Is Truth — The Patriot  Post">
            <a:extLst>
              <a:ext uri="{FF2B5EF4-FFF2-40B4-BE49-F238E27FC236}">
                <a16:creationId xmlns:a16="http://schemas.microsoft.com/office/drawing/2014/main" id="{ED4028B2-9871-D04E-A3CE-80C9838E91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3D722D40-7E4B-EA23-2DEA-D0714521AD34}"/>
              </a:ext>
            </a:extLst>
          </p:cNvPr>
          <p:cNvSpPr txBox="1">
            <a:spLocks noChangeArrowheads="1"/>
          </p:cNvSpPr>
          <p:nvPr/>
        </p:nvSpPr>
        <p:spPr bwMode="auto">
          <a:xfrm>
            <a:off x="3851920" y="1052736"/>
            <a:ext cx="5272202" cy="53104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 نحن ماركسيون مدربون."</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0" cap="none" spc="0" normalizeH="0" baseline="0" noProof="0" dirty="0">
                <a:ln>
                  <a:noFill/>
                </a:ln>
                <a:solidFill>
                  <a:srgbClr val="FFFFFF"/>
                </a:solidFill>
                <a:effectLst/>
                <a:uLnTx/>
                <a:uFillTx/>
                <a:latin typeface="Arial" charset="0"/>
                <a:ea typeface="ＭＳ Ｐゴシック" charset="0"/>
                <a:cs typeface="Arial" charset="0"/>
              </a:rPr>
              <a:t>باتريس </a:t>
            </a:r>
            <a:r>
              <a:rPr kumimoji="0" lang="ar-SA" sz="40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كولورز</a:t>
            </a:r>
            <a:r>
              <a:rPr kumimoji="0" lang="ar-SA" sz="40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المؤسس المشارك لـحياة السود مهمة</a:t>
            </a: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20358915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1"/>
            <a:ext cx="9144000" cy="912815"/>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الماركسيون بحاجة إلى الرأسماليين</a:t>
            </a:r>
            <a:endParaRPr lang="en-US" b="1" dirty="0">
              <a:solidFill>
                <a:srgbClr val="FFFFFF"/>
              </a:solidFill>
              <a:latin typeface="Arial" charset="0"/>
              <a:ea typeface="ＭＳ Ｐゴシック" charset="0"/>
              <a:cs typeface="Arial" charset="0"/>
            </a:endParaRP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grpSp>
        <p:nvGrpSpPr>
          <p:cNvPr id="3" name="Group 2">
            <a:extLst>
              <a:ext uri="{FF2B5EF4-FFF2-40B4-BE49-F238E27FC236}">
                <a16:creationId xmlns:a16="http://schemas.microsoft.com/office/drawing/2014/main" id="{47213FF6-1BC7-7145-B3FA-E106DEFB65B5}"/>
              </a:ext>
            </a:extLst>
          </p:cNvPr>
          <p:cNvGrpSpPr/>
          <p:nvPr/>
        </p:nvGrpSpPr>
        <p:grpSpPr>
          <a:xfrm>
            <a:off x="427305" y="912815"/>
            <a:ext cx="8314944" cy="5945185"/>
            <a:chOff x="427305" y="912815"/>
            <a:chExt cx="8314944" cy="5945185"/>
          </a:xfrm>
        </p:grpSpPr>
        <p:pic>
          <p:nvPicPr>
            <p:cNvPr id="1030" name="Picture 6" descr="Image">
              <a:extLst>
                <a:ext uri="{FF2B5EF4-FFF2-40B4-BE49-F238E27FC236}">
                  <a16:creationId xmlns:a16="http://schemas.microsoft.com/office/drawing/2014/main" id="{3E2B33D7-33E8-514B-B116-D5357F1A8A7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7305" y="912815"/>
              <a:ext cx="8314944" cy="59451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20B7484-1134-1840-853D-0B396A3BB7BD}"/>
                </a:ext>
              </a:extLst>
            </p:cNvPr>
            <p:cNvSpPr/>
            <p:nvPr/>
          </p:nvSpPr>
          <p:spPr>
            <a:xfrm>
              <a:off x="4989357" y="2126974"/>
              <a:ext cx="1434481" cy="11538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12" name="Rectangle 5">
            <a:extLst>
              <a:ext uri="{FF2B5EF4-FFF2-40B4-BE49-F238E27FC236}">
                <a16:creationId xmlns:a16="http://schemas.microsoft.com/office/drawing/2014/main" id="{683104FE-9C22-5E44-9D62-A25181DF3A4F}"/>
              </a:ext>
            </a:extLst>
          </p:cNvPr>
          <p:cNvSpPr txBox="1">
            <a:spLocks noChangeArrowheads="1"/>
          </p:cNvSpPr>
          <p:nvPr/>
        </p:nvSpPr>
        <p:spPr bwMode="auto">
          <a:xfrm>
            <a:off x="4263888" y="1977023"/>
            <a:ext cx="2633869" cy="115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MY, WHAT BIG TEETH YOU HAVE</a:t>
            </a:r>
          </a:p>
        </p:txBody>
      </p:sp>
      <p:sp>
        <p:nvSpPr>
          <p:cNvPr id="6" name="Oval 5">
            <a:extLst>
              <a:ext uri="{FF2B5EF4-FFF2-40B4-BE49-F238E27FC236}">
                <a16:creationId xmlns:a16="http://schemas.microsoft.com/office/drawing/2014/main" id="{C6EC085D-5B40-043F-5DB5-6EB83BEB826E}"/>
              </a:ext>
            </a:extLst>
          </p:cNvPr>
          <p:cNvSpPr/>
          <p:nvPr/>
        </p:nvSpPr>
        <p:spPr>
          <a:xfrm>
            <a:off x="1835696" y="5157192"/>
            <a:ext cx="1421969" cy="906097"/>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 name="Oval 7">
            <a:extLst>
              <a:ext uri="{FF2B5EF4-FFF2-40B4-BE49-F238E27FC236}">
                <a16:creationId xmlns:a16="http://schemas.microsoft.com/office/drawing/2014/main" id="{6C0D01A5-8453-909F-4455-836C84B773B2}"/>
              </a:ext>
            </a:extLst>
          </p:cNvPr>
          <p:cNvSpPr/>
          <p:nvPr/>
        </p:nvSpPr>
        <p:spPr>
          <a:xfrm>
            <a:off x="1807987" y="5503555"/>
            <a:ext cx="1421969" cy="906097"/>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Oval 8">
            <a:extLst>
              <a:ext uri="{FF2B5EF4-FFF2-40B4-BE49-F238E27FC236}">
                <a16:creationId xmlns:a16="http://schemas.microsoft.com/office/drawing/2014/main" id="{D2785C56-85D8-C456-9070-0F3D94BBD4EC}"/>
              </a:ext>
            </a:extLst>
          </p:cNvPr>
          <p:cNvSpPr/>
          <p:nvPr/>
        </p:nvSpPr>
        <p:spPr>
          <a:xfrm>
            <a:off x="1711005" y="5863773"/>
            <a:ext cx="1421969" cy="906097"/>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Oval 9">
            <a:extLst>
              <a:ext uri="{FF2B5EF4-FFF2-40B4-BE49-F238E27FC236}">
                <a16:creationId xmlns:a16="http://schemas.microsoft.com/office/drawing/2014/main" id="{9DD4335F-E205-AC44-73F5-EC3BD92E2654}"/>
              </a:ext>
            </a:extLst>
          </p:cNvPr>
          <p:cNvSpPr/>
          <p:nvPr/>
        </p:nvSpPr>
        <p:spPr>
          <a:xfrm>
            <a:off x="1904969" y="5822210"/>
            <a:ext cx="1421969" cy="906097"/>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3" name="Oval 12">
            <a:extLst>
              <a:ext uri="{FF2B5EF4-FFF2-40B4-BE49-F238E27FC236}">
                <a16:creationId xmlns:a16="http://schemas.microsoft.com/office/drawing/2014/main" id="{11E752AB-2463-FCAA-F632-559EFD818BF7}"/>
              </a:ext>
            </a:extLst>
          </p:cNvPr>
          <p:cNvSpPr/>
          <p:nvPr/>
        </p:nvSpPr>
        <p:spPr>
          <a:xfrm>
            <a:off x="536040" y="4683482"/>
            <a:ext cx="1320438" cy="125210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4" name="Oval 13">
            <a:extLst>
              <a:ext uri="{FF2B5EF4-FFF2-40B4-BE49-F238E27FC236}">
                <a16:creationId xmlns:a16="http://schemas.microsoft.com/office/drawing/2014/main" id="{64DCA1A3-5C2E-F66F-F0D1-688041D602D8}"/>
              </a:ext>
            </a:extLst>
          </p:cNvPr>
          <p:cNvSpPr/>
          <p:nvPr/>
        </p:nvSpPr>
        <p:spPr>
          <a:xfrm>
            <a:off x="7003482" y="4704499"/>
            <a:ext cx="1487289" cy="135879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 name="Rectangle 5">
            <a:extLst>
              <a:ext uri="{FF2B5EF4-FFF2-40B4-BE49-F238E27FC236}">
                <a16:creationId xmlns:a16="http://schemas.microsoft.com/office/drawing/2014/main" id="{E1AB1FAB-E330-DAF1-847D-7CF986BE8B29}"/>
              </a:ext>
            </a:extLst>
          </p:cNvPr>
          <p:cNvSpPr txBox="1">
            <a:spLocks noChangeArrowheads="1"/>
          </p:cNvSpPr>
          <p:nvPr/>
        </p:nvSpPr>
        <p:spPr bwMode="auto">
          <a:xfrm>
            <a:off x="1547664" y="5036338"/>
            <a:ext cx="2085495" cy="1926073"/>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0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ar-SA" sz="3200" b="1" i="0" u="none" strike="noStrike" kern="0" cap="none" spc="0" normalizeH="0" baseline="0" noProof="0" dirty="0">
                <a:ln>
                  <a:noFill/>
                </a:ln>
                <a:solidFill>
                  <a:srgbClr val="FFFFFF"/>
                </a:solidFill>
                <a:effectLst/>
                <a:uLnTx/>
                <a:uFillTx/>
                <a:latin typeface="Arial" charset="0"/>
                <a:ea typeface="ＭＳ Ｐゴシック" charset="0"/>
                <a:cs typeface="Arial" charset="0"/>
              </a:rPr>
              <a:t>ماركسي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2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ثورة ثقافية</a:t>
            </a:r>
            <a:endParaRPr kumimoji="0" lang="en-US" sz="3200" b="1" i="0" u="none" strike="noStrike" kern="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 name="Rectangle 5">
            <a:extLst>
              <a:ext uri="{FF2B5EF4-FFF2-40B4-BE49-F238E27FC236}">
                <a16:creationId xmlns:a16="http://schemas.microsoft.com/office/drawing/2014/main" id="{40F2E20C-E28B-55BC-F5EE-026D8650CB19}"/>
              </a:ext>
            </a:extLst>
          </p:cNvPr>
          <p:cNvSpPr txBox="1">
            <a:spLocks noChangeArrowheads="1"/>
          </p:cNvSpPr>
          <p:nvPr/>
        </p:nvSpPr>
        <p:spPr bwMode="auto">
          <a:xfrm>
            <a:off x="7003482" y="4763528"/>
            <a:ext cx="1487289" cy="1131411"/>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8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الشركات الأمريكية</a:t>
            </a:r>
          </a:p>
        </p:txBody>
      </p:sp>
      <p:sp>
        <p:nvSpPr>
          <p:cNvPr id="16" name="Rectangle 5">
            <a:extLst>
              <a:ext uri="{FF2B5EF4-FFF2-40B4-BE49-F238E27FC236}">
                <a16:creationId xmlns:a16="http://schemas.microsoft.com/office/drawing/2014/main" id="{B5531845-0FFA-8CA9-9732-B86E7F254C7B}"/>
              </a:ext>
            </a:extLst>
          </p:cNvPr>
          <p:cNvSpPr txBox="1">
            <a:spLocks noChangeArrowheads="1"/>
          </p:cNvSpPr>
          <p:nvPr/>
        </p:nvSpPr>
        <p:spPr bwMode="auto">
          <a:xfrm>
            <a:off x="467544" y="4725144"/>
            <a:ext cx="1421969" cy="1139528"/>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2400" b="1" i="0" u="none" strike="noStrike" kern="0" cap="none" spc="0" normalizeH="0" baseline="0" noProof="0" dirty="0">
                <a:ln>
                  <a:noFill/>
                </a:ln>
                <a:solidFill>
                  <a:srgbClr val="000000"/>
                </a:solidFill>
                <a:effectLst/>
                <a:uLnTx/>
                <a:uFillTx/>
                <a:latin typeface="Arial" charset="0"/>
                <a:ea typeface="ＭＳ Ｐゴシック" charset="0"/>
                <a:cs typeface="Arial" charset="0"/>
              </a:rPr>
              <a:t>حياة السود مهمة</a:t>
            </a:r>
          </a:p>
        </p:txBody>
      </p:sp>
      <p:sp>
        <p:nvSpPr>
          <p:cNvPr id="5" name="Rectangle 4">
            <a:extLst>
              <a:ext uri="{FF2B5EF4-FFF2-40B4-BE49-F238E27FC236}">
                <a16:creationId xmlns:a16="http://schemas.microsoft.com/office/drawing/2014/main" id="{D7152B0A-4130-23A0-C2F3-3596B4FAD4A0}"/>
              </a:ext>
            </a:extLst>
          </p:cNvPr>
          <p:cNvSpPr/>
          <p:nvPr/>
        </p:nvSpPr>
        <p:spPr>
          <a:xfrm>
            <a:off x="4584777" y="1977023"/>
            <a:ext cx="2003447" cy="11538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7" name="TextBox 16">
            <a:extLst>
              <a:ext uri="{FF2B5EF4-FFF2-40B4-BE49-F238E27FC236}">
                <a16:creationId xmlns:a16="http://schemas.microsoft.com/office/drawing/2014/main" id="{F9506C0F-05BA-30AB-5EE0-4E1AE6A5C727}"/>
              </a:ext>
            </a:extLst>
          </p:cNvPr>
          <p:cNvSpPr txBox="1"/>
          <p:nvPr/>
        </p:nvSpPr>
        <p:spPr>
          <a:xfrm>
            <a:off x="4584777" y="2126974"/>
            <a:ext cx="2003447" cy="954107"/>
          </a:xfrm>
          <a:prstGeom prst="rect">
            <a:avLst/>
          </a:prstGeom>
          <a:noFill/>
        </p:spPr>
        <p:txBody>
          <a:bodyPr wrap="square" rtlCol="0">
            <a:spAutoFit/>
          </a:bodyP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SA"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يا، ما أسنانك الكبيرة </a:t>
            </a:r>
          </a:p>
        </p:txBody>
      </p:sp>
    </p:spTree>
    <p:extLst>
      <p:ext uri="{BB962C8B-B14F-4D97-AF65-F5344CB8AC3E}">
        <p14:creationId xmlns:p14="http://schemas.microsoft.com/office/powerpoint/2010/main" val="333450527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 am a black life: What a Jesus of Color would say to white police | The  Milwaukee Independent">
            <a:extLst>
              <a:ext uri="{FF2B5EF4-FFF2-40B4-BE49-F238E27FC236}">
                <a16:creationId xmlns:a16="http://schemas.microsoft.com/office/drawing/2014/main" id="{D56F97CF-3969-7F4B-BAE4-9CB5344EFD7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43840"/>
            <a:ext cx="9144000" cy="7101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27C112-9C3D-594B-B46F-1325CCDF87C7}"/>
              </a:ext>
            </a:extLst>
          </p:cNvPr>
          <p:cNvSpPr>
            <a:spLocks noGrp="1"/>
          </p:cNvSpPr>
          <p:nvPr>
            <p:ph type="title"/>
          </p:nvPr>
        </p:nvSpPr>
        <p:spPr>
          <a:xfrm>
            <a:off x="0" y="-217482"/>
            <a:ext cx="9144000" cy="1162050"/>
          </a:xfrm>
          <a:solidFill>
            <a:schemeClr val="bg2"/>
          </a:solidFill>
        </p:spPr>
        <p:txBody>
          <a:bodyPr anchor="ctr"/>
          <a:lstStyle/>
          <a:p>
            <a:pPr algn="r" rtl="1"/>
            <a:r>
              <a:rPr lang="ar-EG" sz="4000" dirty="0">
                <a:latin typeface="Arial" panose="020B0604020202020204" pitchFamily="34" charset="0"/>
                <a:cs typeface="Arial" panose="020B0604020202020204" pitchFamily="34" charset="0"/>
              </a:rPr>
              <a:t>تقييم حركة </a:t>
            </a:r>
            <a:r>
              <a:rPr lang="en-US" sz="4000" dirty="0">
                <a:latin typeface="Arial" panose="020B0604020202020204" pitchFamily="34" charset="0"/>
                <a:cs typeface="Arial" panose="020B0604020202020204" pitchFamily="34" charset="0"/>
              </a:rPr>
              <a:t> BLM</a:t>
            </a:r>
            <a:r>
              <a:rPr lang="ar-EG" sz="4000" dirty="0">
                <a:latin typeface="Arial" panose="020B0604020202020204" pitchFamily="34" charset="0"/>
                <a:cs typeface="Arial" panose="020B0604020202020204" pitchFamily="34" charset="0"/>
              </a:rPr>
              <a:t> كتابيًا</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2A8521-8D51-A14A-8B62-1FDB2755FE50}"/>
              </a:ext>
            </a:extLst>
          </p:cNvPr>
          <p:cNvSpPr>
            <a:spLocks noGrp="1"/>
          </p:cNvSpPr>
          <p:nvPr>
            <p:ph idx="1"/>
          </p:nvPr>
        </p:nvSpPr>
        <p:spPr>
          <a:xfrm>
            <a:off x="3302000" y="1676400"/>
            <a:ext cx="5842000" cy="4449768"/>
          </a:xfrm>
        </p:spPr>
        <p:txBody>
          <a:bodyPr/>
          <a:lstStyle/>
          <a:p>
            <a:pPr algn="r" rtl="1"/>
            <a:r>
              <a:rPr lang="en-US" b="1" dirty="0">
                <a:effectLst>
                  <a:glow rad="228600">
                    <a:schemeClr val="bg1">
                      <a:alpha val="96000"/>
                    </a:schemeClr>
                  </a:glow>
                </a:effectLst>
                <a:latin typeface="Arial" panose="020B0604020202020204" pitchFamily="34" charset="0"/>
                <a:cs typeface="Arial" panose="020B0604020202020204" pitchFamily="34" charset="0"/>
              </a:rPr>
              <a:t>BLM </a:t>
            </a:r>
            <a:r>
              <a:rPr lang="ar-EG" b="1" dirty="0">
                <a:effectLst>
                  <a:glow rad="228600">
                    <a:schemeClr val="bg1">
                      <a:alpha val="96000"/>
                    </a:schemeClr>
                  </a:glow>
                </a:effectLst>
                <a:latin typeface="Arial" panose="020B0604020202020204" pitchFamily="34" charset="0"/>
                <a:cs typeface="Arial" panose="020B0604020202020204" pitchFamily="34" charset="0"/>
              </a:rPr>
              <a:t> رفضوا الله مثل كل الفلسفات الماركسية.</a:t>
            </a:r>
          </a:p>
          <a:p>
            <a:pPr algn="r" rtl="1"/>
            <a:r>
              <a:rPr lang="en-US" b="1" dirty="0">
                <a:effectLst>
                  <a:glow rad="228600">
                    <a:schemeClr val="bg1">
                      <a:alpha val="96000"/>
                    </a:schemeClr>
                  </a:glow>
                </a:effectLst>
                <a:latin typeface="Arial" panose="020B0604020202020204" pitchFamily="34" charset="0"/>
                <a:cs typeface="Arial" panose="020B0604020202020204" pitchFamily="34" charset="0"/>
              </a:rPr>
              <a:t>BLM </a:t>
            </a:r>
            <a:r>
              <a:rPr lang="ar-EG" b="1" dirty="0">
                <a:effectLst>
                  <a:glow rad="228600">
                    <a:schemeClr val="bg1">
                      <a:alpha val="96000"/>
                    </a:schemeClr>
                  </a:glow>
                </a:effectLst>
                <a:latin typeface="Arial" panose="020B0604020202020204" pitchFamily="34" charset="0"/>
                <a:cs typeface="Arial" panose="020B0604020202020204" pitchFamily="34" charset="0"/>
              </a:rPr>
              <a:t> رفضوا مفهوم وقيم العائلة.</a:t>
            </a:r>
            <a:endParaRPr lang="en-US" b="1" dirty="0">
              <a:effectLst>
                <a:glow rad="228600">
                  <a:schemeClr val="bg1">
                    <a:alpha val="96000"/>
                  </a:schemeClr>
                </a:glow>
              </a:effectLst>
              <a:latin typeface="Arial" panose="020B0604020202020204" pitchFamily="34" charset="0"/>
              <a:cs typeface="Arial" panose="020B0604020202020204" pitchFamily="34" charset="0"/>
            </a:endParaRPr>
          </a:p>
          <a:p>
            <a:pPr algn="r" rtl="1"/>
            <a:r>
              <a:rPr lang="en-US" b="1" dirty="0">
                <a:effectLst>
                  <a:glow rad="228600">
                    <a:schemeClr val="bg1">
                      <a:alpha val="96000"/>
                    </a:schemeClr>
                  </a:glow>
                </a:effectLst>
                <a:latin typeface="Arial" panose="020B0604020202020204" pitchFamily="34" charset="0"/>
                <a:cs typeface="Arial" panose="020B0604020202020204" pitchFamily="34" charset="0"/>
              </a:rPr>
              <a:t>BLM </a:t>
            </a:r>
            <a:r>
              <a:rPr lang="ar-EG" b="1" dirty="0">
                <a:effectLst>
                  <a:glow rad="228600">
                    <a:schemeClr val="bg1">
                      <a:alpha val="96000"/>
                    </a:schemeClr>
                  </a:glow>
                </a:effectLst>
                <a:latin typeface="Arial" panose="020B0604020202020204" pitchFamily="34" charset="0"/>
                <a:cs typeface="Arial" panose="020B0604020202020204" pitchFamily="34" charset="0"/>
              </a:rPr>
              <a:t> رفضوا الدولة.</a:t>
            </a:r>
            <a:endParaRPr lang="en-US" b="1" dirty="0">
              <a:effectLst>
                <a:glow rad="228600">
                  <a:schemeClr val="bg1">
                    <a:alpha val="96000"/>
                  </a:schemeClr>
                </a:glow>
              </a:effectLst>
              <a:latin typeface="Arial" panose="020B0604020202020204" pitchFamily="34" charset="0"/>
              <a:cs typeface="Arial" panose="020B0604020202020204" pitchFamily="34" charset="0"/>
            </a:endParaRPr>
          </a:p>
          <a:p>
            <a:pPr algn="r" rtl="1"/>
            <a:r>
              <a:rPr lang="en-US" b="1" dirty="0">
                <a:effectLst>
                  <a:glow rad="228600">
                    <a:schemeClr val="bg1">
                      <a:alpha val="96000"/>
                    </a:schemeClr>
                  </a:glow>
                </a:effectLst>
                <a:latin typeface="Arial" panose="020B0604020202020204" pitchFamily="34" charset="0"/>
                <a:cs typeface="Arial" panose="020B0604020202020204" pitchFamily="34" charset="0"/>
              </a:rPr>
              <a:t>BLM </a:t>
            </a:r>
            <a:r>
              <a:rPr lang="ar-EG" b="1" dirty="0">
                <a:effectLst>
                  <a:glow rad="228600">
                    <a:schemeClr val="bg1">
                      <a:alpha val="96000"/>
                    </a:schemeClr>
                  </a:glow>
                </a:effectLst>
                <a:latin typeface="Arial" panose="020B0604020202020204" pitchFamily="34" charset="0"/>
                <a:cs typeface="Arial" panose="020B0604020202020204" pitchFamily="34" charset="0"/>
              </a:rPr>
              <a:t> لم يحترموا الممتلكات الخاصة.</a:t>
            </a:r>
            <a:endParaRPr lang="en-US" b="1" dirty="0">
              <a:effectLst>
                <a:glow rad="228600">
                  <a:schemeClr val="bg1">
                    <a:alpha val="96000"/>
                  </a:schemeClr>
                </a:glow>
              </a:effectLst>
              <a:latin typeface="Arial" panose="020B0604020202020204" pitchFamily="34" charset="0"/>
              <a:cs typeface="Arial" panose="020B0604020202020204" pitchFamily="34" charset="0"/>
            </a:endParaRPr>
          </a:p>
          <a:p>
            <a:pPr algn="r" rtl="1"/>
            <a:r>
              <a:rPr lang="ar-EG" b="1" dirty="0">
                <a:effectLst>
                  <a:glow rad="228600">
                    <a:schemeClr val="bg1">
                      <a:alpha val="96000"/>
                    </a:schemeClr>
                  </a:glow>
                </a:effectLst>
                <a:latin typeface="Arial" panose="020B0604020202020204" pitchFamily="34" charset="0"/>
                <a:cs typeface="Arial" panose="020B0604020202020204" pitchFamily="34" charset="0"/>
              </a:rPr>
              <a:t> الله يقول أنه ينبغي ان حيا في سلام___ وليس بعنف مع الأخرين.</a:t>
            </a:r>
            <a:br>
              <a:rPr lang="en-US" b="1" dirty="0">
                <a:effectLst>
                  <a:glow rad="228600">
                    <a:schemeClr val="bg1">
                      <a:alpha val="96000"/>
                    </a:schemeClr>
                  </a:glow>
                </a:effectLst>
                <a:latin typeface="Arial" panose="020B0604020202020204" pitchFamily="34" charset="0"/>
                <a:cs typeface="Arial" panose="020B0604020202020204" pitchFamily="34" charset="0"/>
              </a:rPr>
            </a:br>
            <a:r>
              <a:rPr lang="ar-EG" b="1" dirty="0">
                <a:effectLst>
                  <a:glow rad="228600">
                    <a:schemeClr val="bg1">
                      <a:alpha val="96000"/>
                    </a:schemeClr>
                  </a:glow>
                </a:effectLst>
                <a:latin typeface="Arial" panose="020B0604020202020204" pitchFamily="34" charset="0"/>
                <a:cs typeface="Arial" panose="020B0604020202020204" pitchFamily="34" charset="0"/>
              </a:rPr>
              <a:t>(2تي 2: 24)</a:t>
            </a:r>
            <a:endParaRPr lang="en-US" b="1" dirty="0">
              <a:effectLst>
                <a:glow rad="228600">
                  <a:schemeClr val="bg1">
                    <a:alpha val="96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03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extLst>
      <p:ext uri="{BB962C8B-B14F-4D97-AF65-F5344CB8AC3E}">
        <p14:creationId xmlns:p14="http://schemas.microsoft.com/office/powerpoint/2010/main" val="34889658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Calibri" panose="020F0502020204030204" pitchFamily="34" charset="0"/>
                <a:ea typeface="ＭＳ Ｐゴシック" charset="0"/>
                <a:cs typeface="Calibri" panose="020F0502020204030204" pitchFamily="34" charset="0"/>
              </a:rPr>
              <a:t>الرابط للعرض التقديميِّ "دراساتٌ نقديَّةٌ في العهد الجديد" متاحٌ على الموقع الإلكترونيّ:</a:t>
            </a:r>
            <a:br>
              <a:rPr lang="ar-JO" sz="2400" b="1" dirty="0">
                <a:solidFill>
                  <a:srgbClr val="FFFFFF"/>
                </a:solidFill>
                <a:latin typeface="Calibri" panose="020F0502020204030204" pitchFamily="34" charset="0"/>
                <a:ea typeface="ＭＳ Ｐゴシック" charset="0"/>
                <a:cs typeface="Calibri" panose="020F0502020204030204" pitchFamily="34" charset="0"/>
              </a:rPr>
            </a:br>
            <a:r>
              <a:rPr lang="ar-JO" sz="2400" b="1" dirty="0">
                <a:solidFill>
                  <a:srgbClr val="FFFFFF"/>
                </a:solidFill>
                <a:latin typeface="Traditional Arabic" panose="02020603050405020304" pitchFamily="18" charset="-78"/>
                <a:ea typeface="ＭＳ Ｐゴシック" charset="0"/>
                <a:cs typeface="Traditional Arabic" panose="02020603050405020304" pitchFamily="18" charset="-78"/>
              </a:rPr>
              <a:t> </a:t>
            </a:r>
            <a:r>
              <a:rPr lang="en-US" sz="2400" b="1" dirty="0">
                <a:solidFill>
                  <a:srgbClr val="FFFFFF"/>
                </a:solidFill>
                <a:latin typeface="Traditional Arabic" panose="02020603050405020304" pitchFamily="18" charset="-78"/>
                <a:ea typeface="ＭＳ Ｐゴシック" charset="0"/>
                <a:cs typeface="Traditional Arabic" panose="02020603050405020304" pitchFamily="18" charset="-78"/>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احصلْ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9888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ar-EG" sz="7200" b="1" dirty="0">
                <a:effectLst>
                  <a:glow rad="177800">
                    <a:schemeClr val="bg2"/>
                  </a:glow>
                </a:effectLst>
                <a:latin typeface="Arial" panose="020B0604020202020204" pitchFamily="34" charset="0"/>
                <a:cs typeface="Arial" panose="020B0604020202020204" pitchFamily="34" charset="0"/>
              </a:rPr>
              <a:t>حياة السود مهمة</a:t>
            </a:r>
            <a:endParaRPr lang="en-US" sz="7200" b="1" dirty="0">
              <a:effectLst>
                <a:glow rad="177800">
                  <a:schemeClr val="bg2"/>
                </a:glow>
              </a:effectLst>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7" name="Title 1">
            <a:extLst>
              <a:ext uri="{FF2B5EF4-FFF2-40B4-BE49-F238E27FC236}">
                <a16:creationId xmlns:a16="http://schemas.microsoft.com/office/drawing/2014/main" id="{5F07A162-D7A8-9C4D-B0EC-972AD9332E68}"/>
              </a:ext>
            </a:extLst>
          </p:cNvPr>
          <p:cNvSpPr txBox="1">
            <a:spLocks/>
          </p:cNvSpPr>
          <p:nvPr/>
        </p:nvSpPr>
        <p:spPr bwMode="auto">
          <a:xfrm>
            <a:off x="36990" y="2960404"/>
            <a:ext cx="9049395" cy="1010343"/>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EG" sz="4800" b="1" i="0" u="none" strike="noStrike" kern="0" cap="none" spc="0" normalizeH="0" baseline="0" noProof="0" dirty="0">
                <a:ln>
                  <a:noFill/>
                </a:ln>
                <a:solidFill>
                  <a:srgbClr val="FFFFFF"/>
                </a:solidFill>
                <a:effectLst>
                  <a:glow rad="177800">
                    <a:srgbClr val="000000"/>
                  </a:glow>
                </a:effectLst>
                <a:uLnTx/>
                <a:uFillTx/>
                <a:latin typeface="Arial" panose="020B0604020202020204" pitchFamily="34" charset="0"/>
                <a:ea typeface="ＭＳ Ｐゴシック" pitchFamily="-111" charset="-128"/>
                <a:cs typeface="Arial" panose="020B0604020202020204" pitchFamily="34" charset="0"/>
              </a:rPr>
              <a:t>بالطبع فعلوا</a:t>
            </a:r>
            <a:endParaRPr kumimoji="0" lang="en-US" sz="4800" b="1" i="0" u="none" strike="noStrike" kern="0" cap="none" spc="0" normalizeH="0" baseline="0" noProof="0" dirty="0">
              <a:ln>
                <a:noFill/>
              </a:ln>
              <a:solidFill>
                <a:srgbClr val="FFFFFF"/>
              </a:solidFill>
              <a:effectLst>
                <a:glow rad="177800">
                  <a:srgbClr val="000000"/>
                </a:glow>
              </a:effectLst>
              <a:uLnTx/>
              <a:uFillTx/>
              <a:latin typeface="Arial" panose="020B0604020202020204" pitchFamily="34" charset="0"/>
              <a:ea typeface="ＭＳ Ｐゴシック" pitchFamily="-111" charset="-128"/>
              <a:cs typeface="Arial" panose="020B0604020202020204" pitchFamily="34" charset="0"/>
            </a:endParaRPr>
          </a:p>
        </p:txBody>
      </p:sp>
    </p:spTree>
    <p:extLst>
      <p:ext uri="{BB962C8B-B14F-4D97-AF65-F5344CB8AC3E}">
        <p14:creationId xmlns:p14="http://schemas.microsoft.com/office/powerpoint/2010/main" val="26320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914400"/>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 بالشارع</a:t>
            </a:r>
            <a:r>
              <a:rPr lang="en-US" b="1" dirty="0">
                <a:solidFill>
                  <a:srgbClr val="FFFFFF"/>
                </a:solidFill>
                <a:latin typeface="Arial" charset="0"/>
                <a:ea typeface="ＭＳ Ｐゴシック" charset="0"/>
                <a:cs typeface="Arial" charset="0"/>
              </a:rPr>
              <a:t>BLM </a:t>
            </a:r>
            <a:r>
              <a:rPr lang="ar-EG" b="1" dirty="0">
                <a:solidFill>
                  <a:srgbClr val="FFFFFF"/>
                </a:solidFill>
                <a:latin typeface="Arial" charset="0"/>
                <a:ea typeface="ＭＳ Ｐゴシック" charset="0"/>
                <a:cs typeface="Arial" charset="0"/>
              </a:rPr>
              <a:t>حركة «</a:t>
            </a:r>
            <a:endParaRPr lang="en-US" b="1" dirty="0">
              <a:solidFill>
                <a:srgbClr val="FFFFFF"/>
              </a:solidFill>
              <a:latin typeface="Arial" charset="0"/>
              <a:ea typeface="ＭＳ Ｐゴシック" charset="0"/>
              <a:cs typeface="Arial" charset="0"/>
            </a:endParaRP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5122" name="Picture 2" descr="Gordon Monson: Black Lives Matter is a needed movement, not a menacing  organization - The Salt Lake Tribune">
            <a:extLst>
              <a:ext uri="{FF2B5EF4-FFF2-40B4-BE49-F238E27FC236}">
                <a16:creationId xmlns:a16="http://schemas.microsoft.com/office/drawing/2014/main" id="{53B5B5EA-4625-9A48-A44C-947DDFB37A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7790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8F6566C-BF77-0240-871A-6EF91BD1F4D8}"/>
              </a:ext>
            </a:extLst>
          </p:cNvPr>
          <p:cNvSpPr txBox="1">
            <a:spLocks noChangeArrowheads="1"/>
          </p:cNvSpPr>
          <p:nvPr/>
        </p:nvSpPr>
        <p:spPr bwMode="auto">
          <a:xfrm>
            <a:off x="50800" y="5930900"/>
            <a:ext cx="9144000" cy="914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3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لماذا كل الاحتجاجات وأعمال الشغب في 2020؟</a:t>
            </a:r>
            <a:endPar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1893666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1397000"/>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في برج ترامب، بمدينة نيويورك.</a:t>
            </a:r>
            <a:endParaRPr lang="en-US" b="1" dirty="0">
              <a:solidFill>
                <a:srgbClr val="FFFFFF"/>
              </a:solidFill>
              <a:latin typeface="Arial" charset="0"/>
              <a:ea typeface="ＭＳ Ｐゴシック" charset="0"/>
              <a:cs typeface="Arial" charset="0"/>
            </a:endParaRP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4098" name="Picture 2" descr="N.Y.C. Paints 'Black Lives Matter' Mural in Front of Trump Tower - The New  York Times">
            <a:extLst>
              <a:ext uri="{FF2B5EF4-FFF2-40B4-BE49-F238E27FC236}">
                <a16:creationId xmlns:a16="http://schemas.microsoft.com/office/drawing/2014/main" id="{40BA9C42-EDF4-144F-BFAD-8C2197FD77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12777" y="1554163"/>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2954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ar-EG" b="1" dirty="0">
                <a:solidFill>
                  <a:srgbClr val="FFFFFF"/>
                </a:solidFill>
                <a:latin typeface="Arial" charset="0"/>
                <a:ea typeface="ＭＳ Ｐゴシック" charset="0"/>
                <a:cs typeface="Arial" charset="0"/>
              </a:rPr>
              <a:t>انضم السياسيون إلى الاحتجاجات</a:t>
            </a:r>
            <a:endParaRPr lang="en-US" b="1" dirty="0">
              <a:solidFill>
                <a:srgbClr val="FFFFFF"/>
              </a:solidFill>
              <a:latin typeface="Arial" charset="0"/>
              <a:ea typeface="ＭＳ Ｐゴシック" charset="0"/>
              <a:cs typeface="Arial" charset="0"/>
            </a:endParaRPr>
          </a:p>
        </p:txBody>
      </p:sp>
      <p:sp>
        <p:nvSpPr>
          <p:cNvPr id="7" name="Rectangle 5">
            <a:extLst>
              <a:ext uri="{FF2B5EF4-FFF2-40B4-BE49-F238E27FC236}">
                <a16:creationId xmlns:a16="http://schemas.microsoft.com/office/drawing/2014/main" id="{1BE38515-387C-3A46-9EF2-AB2627C273DA}"/>
              </a:ext>
            </a:extLst>
          </p:cNvPr>
          <p:cNvSpPr txBox="1">
            <a:spLocks noChangeArrowheads="1"/>
          </p:cNvSpPr>
          <p:nvPr/>
        </p:nvSpPr>
        <p:spPr bwMode="auto">
          <a:xfrm>
            <a:off x="4986197" y="5708625"/>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Social Justice</a:t>
            </a:r>
          </a:p>
        </p:txBody>
      </p:sp>
      <p:sp>
        <p:nvSpPr>
          <p:cNvPr id="11" name="Rectangle 5">
            <a:extLst>
              <a:ext uri="{FF2B5EF4-FFF2-40B4-BE49-F238E27FC236}">
                <a16:creationId xmlns:a16="http://schemas.microsoft.com/office/drawing/2014/main" id="{CAC2AB37-44C8-924B-B134-DE368CB87A94}"/>
              </a:ext>
            </a:extLst>
          </p:cNvPr>
          <p:cNvSpPr txBox="1">
            <a:spLocks noChangeArrowheads="1"/>
          </p:cNvSpPr>
          <p:nvPr/>
        </p:nvSpPr>
        <p:spPr bwMode="auto">
          <a:xfrm>
            <a:off x="1437927" y="5688746"/>
            <a:ext cx="314685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charset="0"/>
              </a:rPr>
              <a:t>Justice</a:t>
            </a:r>
          </a:p>
        </p:txBody>
      </p:sp>
      <p:pic>
        <p:nvPicPr>
          <p:cNvPr id="3074" name="Picture 2" descr="New York City Mayor Bill de Blasio helps paint 'Black Lives Matter' in  front of Trump Tower">
            <a:extLst>
              <a:ext uri="{FF2B5EF4-FFF2-40B4-BE49-F238E27FC236}">
                <a16:creationId xmlns:a16="http://schemas.microsoft.com/office/drawing/2014/main" id="{B6C26DF4-6007-FC43-AA73-AAD92C3569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769937"/>
            <a:ext cx="9144000" cy="6088063"/>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Callout 1">
            <a:extLst>
              <a:ext uri="{FF2B5EF4-FFF2-40B4-BE49-F238E27FC236}">
                <a16:creationId xmlns:a16="http://schemas.microsoft.com/office/drawing/2014/main" id="{E36DBA1B-1027-8349-9990-4E8161335A96}"/>
              </a:ext>
            </a:extLst>
          </p:cNvPr>
          <p:cNvSpPr/>
          <p:nvPr/>
        </p:nvSpPr>
        <p:spPr>
          <a:xfrm>
            <a:off x="3746500" y="4927600"/>
            <a:ext cx="3055720" cy="1930400"/>
          </a:xfrm>
          <a:prstGeom prst="upArrowCallout">
            <a:avLst>
              <a:gd name="adj1" fmla="val 25000"/>
              <a:gd name="adj2" fmla="val 25000"/>
              <a:gd name="adj3" fmla="val 25000"/>
              <a:gd name="adj4" fmla="val 53662"/>
            </a:avLst>
          </a:prstGeom>
          <a:solidFill>
            <a:schemeClr val="tx1"/>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 name="Rectangle 5">
            <a:extLst>
              <a:ext uri="{FF2B5EF4-FFF2-40B4-BE49-F238E27FC236}">
                <a16:creationId xmlns:a16="http://schemas.microsoft.com/office/drawing/2014/main" id="{80C6CABE-86D1-C94F-AA00-8B412FEFD724}"/>
              </a:ext>
            </a:extLst>
          </p:cNvPr>
          <p:cNvSpPr txBox="1">
            <a:spLocks noChangeArrowheads="1"/>
          </p:cNvSpPr>
          <p:nvPr/>
        </p:nvSpPr>
        <p:spPr bwMode="auto">
          <a:xfrm>
            <a:off x="4157804" y="5867400"/>
            <a:ext cx="240809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charset="0"/>
                <a:ea typeface="ＭＳ Ｐゴシック" charset="0"/>
                <a:cs typeface="Arial" charset="0"/>
              </a:rPr>
              <a:t>NYC Mayor DeBlasio</a:t>
            </a:r>
          </a:p>
        </p:txBody>
      </p:sp>
      <p:sp>
        <p:nvSpPr>
          <p:cNvPr id="3" name="Rectangle 2">
            <a:extLst>
              <a:ext uri="{FF2B5EF4-FFF2-40B4-BE49-F238E27FC236}">
                <a16:creationId xmlns:a16="http://schemas.microsoft.com/office/drawing/2014/main" id="{742F76A8-4213-0038-6D5A-33519DE9159F}"/>
              </a:ext>
            </a:extLst>
          </p:cNvPr>
          <p:cNvSpPr/>
          <p:nvPr/>
        </p:nvSpPr>
        <p:spPr>
          <a:xfrm>
            <a:off x="3746500" y="5949280"/>
            <a:ext cx="3055720" cy="908720"/>
          </a:xfrm>
          <a:prstGeom prst="rect">
            <a:avLst/>
          </a:prstGeom>
          <a:solidFill>
            <a:schemeClr val="tx1"/>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Times New Roman"/>
              <a:ea typeface="+mn-ea"/>
              <a:cs typeface="+mn-cs"/>
            </a:endParaRPr>
          </a:p>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SA" sz="2800" b="0" i="0" u="none" strike="noStrike" kern="1200" cap="none" spc="0" normalizeH="0" baseline="0" noProof="0" dirty="0">
                <a:ln>
                  <a:noFill/>
                </a:ln>
                <a:solidFill>
                  <a:srgbClr val="FFFFFF"/>
                </a:solidFill>
                <a:effectLst/>
                <a:uLnTx/>
                <a:uFillTx/>
                <a:latin typeface="Times New Roman"/>
                <a:ea typeface="+mn-ea"/>
                <a:cs typeface="+mn-cs"/>
              </a:rPr>
              <a:t>عمدة مدينة نيويورك </a:t>
            </a:r>
            <a:r>
              <a:rPr kumimoji="0" lang="ar-SA" sz="2800" b="0" i="0" u="none" strike="noStrike" kern="1200" cap="none" spc="0" normalizeH="0" baseline="0" noProof="0" dirty="0" err="1">
                <a:ln>
                  <a:noFill/>
                </a:ln>
                <a:solidFill>
                  <a:srgbClr val="FFFFFF"/>
                </a:solidFill>
                <a:effectLst/>
                <a:uLnTx/>
                <a:uFillTx/>
                <a:latin typeface="Times New Roman"/>
                <a:ea typeface="+mn-ea"/>
                <a:cs typeface="+mn-cs"/>
              </a:rPr>
              <a:t>ديبلاسيو</a:t>
            </a:r>
            <a:endParaRPr kumimoji="0" lang="ar-SA" sz="2800" b="0" i="0" u="none" strike="noStrike" kern="1200" cap="none" spc="0" normalizeH="0" baseline="0" noProof="0" dirty="0">
              <a:ln>
                <a:noFill/>
              </a:ln>
              <a:solidFill>
                <a:srgbClr val="FFFFFF"/>
              </a:solidFill>
              <a:effectLst/>
              <a:uLnTx/>
              <a:uFillTx/>
              <a:latin typeface="Times New Roman"/>
              <a:ea typeface="+mn-ea"/>
              <a:cs typeface="+mn-cs"/>
            </a:endParaRPr>
          </a:p>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02537509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3539" name="Rectangle 3"/>
          <p:cNvSpPr>
            <a:spLocks noGrp="1" noChangeArrowheads="1"/>
          </p:cNvSpPr>
          <p:nvPr>
            <p:ph type="title" idx="4294967295"/>
          </p:nvPr>
        </p:nvSpPr>
        <p:spPr>
          <a:xfrm>
            <a:off x="19050" y="188913"/>
            <a:ext cx="9124950" cy="863600"/>
          </a:xfrm>
        </p:spPr>
        <p:txBody>
          <a:bodyPr/>
          <a:lstStyle/>
          <a:p>
            <a:pPr>
              <a:defRPr/>
            </a:pPr>
            <a:r>
              <a:rPr lang="ar-JO" sz="5400" b="1" dirty="0">
                <a:solidFill>
                  <a:srgbClr val="FFFFFF"/>
                </a:solidFill>
                <a:latin typeface="Arial" panose="020B0604020202020204" pitchFamily="34" charset="0"/>
                <a:ea typeface="ＭＳ Ｐゴシック" pitchFamily="-108" charset="-128"/>
                <a:cs typeface="Arial" panose="020B0604020202020204" pitchFamily="34" charset="0"/>
              </a:rPr>
              <a:t>حياة السود مهمة</a:t>
            </a:r>
            <a:endParaRPr lang="en-US" sz="5400" b="1" dirty="0">
              <a:solidFill>
                <a:srgbClr val="FFFFFF"/>
              </a:solidFill>
              <a:latin typeface="Arial" panose="020B0604020202020204" pitchFamily="34" charset="0"/>
              <a:ea typeface="ＭＳ Ｐゴシック" pitchFamily="-108" charset="-128"/>
              <a:cs typeface="Arial" panose="020B0604020202020204" pitchFamily="34" charset="0"/>
            </a:endParaRPr>
          </a:p>
        </p:txBody>
      </p:sp>
      <p:pic>
        <p:nvPicPr>
          <p:cNvPr id="230403"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50" y="1268413"/>
            <a:ext cx="9144000" cy="5018107"/>
          </a:xfrm>
          <a:prstGeom prst="rect">
            <a:avLst/>
          </a:prstGeom>
          <a:noFill/>
          <a:ln w="9525">
            <a:noFill/>
            <a:miter lim="800000"/>
            <a:headEnd/>
            <a:tailEnd/>
          </a:ln>
        </p:spPr>
      </p:pic>
      <p:sp>
        <p:nvSpPr>
          <p:cNvPr id="5" name="TextBox 4"/>
          <p:cNvSpPr txBox="1">
            <a:spLocks noChangeArrowheads="1"/>
          </p:cNvSpPr>
          <p:nvPr/>
        </p:nvSpPr>
        <p:spPr bwMode="auto">
          <a:xfrm rot="-526361">
            <a:off x="1642444" y="1371116"/>
            <a:ext cx="6316354" cy="1200329"/>
          </a:xfrm>
          <a:prstGeom prst="rect">
            <a:avLst/>
          </a:prstGeom>
          <a:solidFill>
            <a:schemeClr val="bg1"/>
          </a:solidFill>
          <a:ln w="9525">
            <a:solidFill>
              <a:schemeClr val="tx1"/>
            </a:solidFill>
            <a:miter lim="800000"/>
            <a:headEnd/>
            <a:tailEnd/>
          </a:ln>
        </p:spPr>
        <p:txBody>
          <a:bodyPr wrap="square">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نحن نسبب تشويشاً لمتطلبات نواة العائلة كما هو منصوص عليها في الغرب من خلال دعم بعضنا البعض كعائلات ممتدة و أهالي القرى و المدن و هو عمل جماعي من خلال العناية للواحد بالآخر و خصوصاً أطفالنا إلى الدرجة التي تكون فيها الأمهات و الآباء و ألطفال مرتاحين</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sp>
        <p:nvSpPr>
          <p:cNvPr id="6" name="Rectangle 5"/>
          <p:cNvSpPr/>
          <p:nvPr/>
        </p:nvSpPr>
        <p:spPr bwMode="auto">
          <a:xfrm>
            <a:off x="348305" y="1477047"/>
            <a:ext cx="1071570" cy="710067"/>
          </a:xfrm>
          <a:prstGeom prst="rect">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حياة السود مهمة</a:t>
            </a:r>
          </a:p>
        </p:txBody>
      </p:sp>
      <p:sp>
        <p:nvSpPr>
          <p:cNvPr id="7" name="Rectangle 6"/>
          <p:cNvSpPr/>
          <p:nvPr/>
        </p:nvSpPr>
        <p:spPr bwMode="auto">
          <a:xfrm>
            <a:off x="285720" y="3000372"/>
            <a:ext cx="2857520" cy="463846"/>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itchFamily="34" charset="0"/>
              </a:rPr>
              <a:t>بماذا نؤمن</a:t>
            </a:r>
          </a:p>
        </p:txBody>
      </p:sp>
      <p:sp>
        <p:nvSpPr>
          <p:cNvPr id="9" name="Rectangle 8"/>
          <p:cNvSpPr/>
          <p:nvPr/>
        </p:nvSpPr>
        <p:spPr bwMode="auto">
          <a:xfrm>
            <a:off x="8001024" y="1714488"/>
            <a:ext cx="864000" cy="371513"/>
          </a:xfrm>
          <a:prstGeom prst="rect">
            <a:avLst/>
          </a:prstGeom>
          <a:solidFill>
            <a:schemeClr val="accent6"/>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تبرع</a:t>
            </a:r>
          </a:p>
        </p:txBody>
      </p:sp>
      <p:sp>
        <p:nvSpPr>
          <p:cNvPr id="10" name="Rectangle 9"/>
          <p:cNvSpPr/>
          <p:nvPr/>
        </p:nvSpPr>
        <p:spPr bwMode="auto">
          <a:xfrm>
            <a:off x="285720" y="3571876"/>
            <a:ext cx="5000660" cy="2248950"/>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قبل أربع سنوات بدأ ما يعرف الآن بشبكة حياة السود مهمة الدولية بالتأسيس. بدأت كمؤسسة محلية بقيادة أعضاء مهمتهم بناء قوة محلية و التدخل عندما يقع العنف على مجتمعات السود من قبل الدولة و رجال الأمن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منذ ذلك الحين نحن ملتزمون بالكفاح معاً بأن نحلم و نخلق عالماً خالياً من مكافحة السواد حيث يمتلك كل شخص أسود القوة الإجتماعية و الإقتصادية و السياسية للنمو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بدأت منظمة حياة السود مهمة كدعوة للتصرف تجاه العنف الذي تجيزه الولاية</a:t>
            </a:r>
          </a:p>
        </p:txBody>
      </p:sp>
      <p:sp>
        <p:nvSpPr>
          <p:cNvPr id="11" name="Rectangle 10"/>
          <p:cNvSpPr/>
          <p:nvPr/>
        </p:nvSpPr>
        <p:spPr bwMode="auto">
          <a:xfrm>
            <a:off x="5572132" y="3000372"/>
            <a:ext cx="1500198" cy="463846"/>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itchFamily="34" charset="0"/>
              </a:rPr>
              <a:t>خذ موقف</a:t>
            </a:r>
          </a:p>
        </p:txBody>
      </p:sp>
      <p:sp>
        <p:nvSpPr>
          <p:cNvPr id="12" name="Rectangle 11"/>
          <p:cNvSpPr/>
          <p:nvPr/>
        </p:nvSpPr>
        <p:spPr bwMode="auto">
          <a:xfrm>
            <a:off x="5572132" y="3357562"/>
            <a:ext cx="3357586" cy="83317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انضم إلى الحركة للمحاربة من أجل الحرية  و التحرر و العدالة من خلال التسجيل للحصول على التحديثات و دعم عملنا و تفحص مصادرنا و متابعتنا على وسائل التواصل الإجتماعي أو معلوماتنا و معداتنا الرسمية</a:t>
            </a:r>
          </a:p>
        </p:txBody>
      </p:sp>
      <p:sp>
        <p:nvSpPr>
          <p:cNvPr id="13" name="Rectangle 12"/>
          <p:cNvSpPr/>
          <p:nvPr/>
        </p:nvSpPr>
        <p:spPr bwMode="auto">
          <a:xfrm>
            <a:off x="5857884" y="4214818"/>
            <a:ext cx="2214578" cy="833178"/>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شارك الحركة العالمية</a:t>
            </a:r>
          </a:p>
        </p:txBody>
      </p:sp>
      <p:sp>
        <p:nvSpPr>
          <p:cNvPr id="14" name="Rectangle 13"/>
          <p:cNvSpPr/>
          <p:nvPr/>
        </p:nvSpPr>
        <p:spPr bwMode="auto">
          <a:xfrm>
            <a:off x="5857884" y="4643446"/>
            <a:ext cx="2786082" cy="463846"/>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سجل هنا للحصول على التحديثات عن الإطلاقات الخاصة, تحركات الشبكة, البرامج, الشراكات و أكثر</a:t>
            </a:r>
          </a:p>
        </p:txBody>
      </p:sp>
      <p:sp>
        <p:nvSpPr>
          <p:cNvPr id="15" name="Rectangle 14"/>
          <p:cNvSpPr/>
          <p:nvPr/>
        </p:nvSpPr>
        <p:spPr bwMode="auto">
          <a:xfrm>
            <a:off x="5929322" y="5143512"/>
            <a:ext cx="266400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الإسم الأول</a:t>
            </a:r>
          </a:p>
        </p:txBody>
      </p:sp>
      <p:sp>
        <p:nvSpPr>
          <p:cNvPr id="16" name="Rectangle 15"/>
          <p:cNvSpPr/>
          <p:nvPr/>
        </p:nvSpPr>
        <p:spPr bwMode="auto">
          <a:xfrm>
            <a:off x="5929322" y="5500702"/>
            <a:ext cx="2643206"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الإسم الأخير</a:t>
            </a:r>
          </a:p>
        </p:txBody>
      </p:sp>
      <p:sp>
        <p:nvSpPr>
          <p:cNvPr id="17" name="Rectangle 16"/>
          <p:cNvSpPr/>
          <p:nvPr/>
        </p:nvSpPr>
        <p:spPr bwMode="auto">
          <a:xfrm>
            <a:off x="5929322" y="5857892"/>
            <a:ext cx="2643206"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البريد الإلكتروني</a:t>
            </a:r>
          </a:p>
        </p:txBody>
      </p:sp>
      <p:sp>
        <p:nvSpPr>
          <p:cNvPr id="18" name="Rectangle 17"/>
          <p:cNvSpPr/>
          <p:nvPr/>
        </p:nvSpPr>
        <p:spPr bwMode="auto">
          <a:xfrm rot="-1140000">
            <a:off x="1012083" y="3242602"/>
            <a:ext cx="5062219" cy="1633397"/>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نحن نحتضن شبكة حقوق المثليين. عندما نجتمع فإننا نفعل بغرض تحرير أنفسنا من القبضة الضيقة للتفكير غير المتجانس . أو بدلاً من ذلك أو التفكير السائد في العالم أن هناك جنسين مختلفين ( إلا إذا كان هو/هي أو هم يكشفون خلاف ذلك</a:t>
            </a:r>
          </a:p>
        </p:txBody>
      </p:sp>
    </p:spTree>
    <p:extLst>
      <p:ext uri="{BB962C8B-B14F-4D97-AF65-F5344CB8AC3E}">
        <p14:creationId xmlns:p14="http://schemas.microsoft.com/office/powerpoint/2010/main" val="149249750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7D9FAC-FCEF-4448-8022-2BA8F227B2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97879"/>
            <a:ext cx="9144000" cy="6062241"/>
          </a:xfrm>
          <a:prstGeom prst="rect">
            <a:avLst/>
          </a:prstGeom>
        </p:spPr>
      </p:pic>
      <p:sp>
        <p:nvSpPr>
          <p:cNvPr id="193539" name="Rectangle 3"/>
          <p:cNvSpPr>
            <a:spLocks noGrp="1" noChangeArrowheads="1"/>
          </p:cNvSpPr>
          <p:nvPr>
            <p:ph type="title" idx="4294967295"/>
          </p:nvPr>
        </p:nvSpPr>
        <p:spPr>
          <a:xfrm>
            <a:off x="19050" y="-4522"/>
            <a:ext cx="9124950" cy="495728"/>
          </a:xfrm>
          <a:solidFill>
            <a:schemeClr val="tx1"/>
          </a:solidFill>
        </p:spPr>
        <p:txBody>
          <a:bodyPr/>
          <a:lstStyle/>
          <a:p>
            <a:pPr>
              <a:defRPr/>
            </a:pPr>
            <a:r>
              <a:rPr lang="ar-EG" sz="3600" b="1" dirty="0">
                <a:solidFill>
                  <a:srgbClr val="FFFFFF"/>
                </a:solidFill>
                <a:latin typeface="Arial" panose="020B0604020202020204" pitchFamily="34" charset="0"/>
                <a:cs typeface="Arial" panose="020B0604020202020204" pitchFamily="34" charset="0"/>
              </a:rPr>
              <a:t>تم تحديث موقع حياة السود مهمة</a:t>
            </a:r>
            <a:endParaRPr lang="en-US" sz="3600" b="1" dirty="0">
              <a:solidFill>
                <a:srgbClr val="FFFFFF"/>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A502BB5A-93EA-BF45-8874-50A8ACDF45A8}"/>
              </a:ext>
            </a:extLst>
          </p:cNvPr>
          <p:cNvSpPr txBox="1">
            <a:spLocks noChangeArrowheads="1"/>
          </p:cNvSpPr>
          <p:nvPr/>
        </p:nvSpPr>
        <p:spPr bwMode="auto">
          <a:xfrm>
            <a:off x="7898" y="6366792"/>
            <a:ext cx="9124950" cy="4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https://</a:t>
            </a:r>
            <a:r>
              <a:rPr kumimoji="0" lang="en-US" sz="1600" b="1" i="0" u="none" strike="noStrike" kern="0" cap="none" spc="0" normalizeH="0" baseline="0" noProof="0" dirty="0" err="1">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blacklivesmatter.com</a:t>
            </a: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/about/ on 3 Oct 2020 </a:t>
            </a:r>
          </a:p>
        </p:txBody>
      </p:sp>
      <p:sp>
        <p:nvSpPr>
          <p:cNvPr id="10" name="TextBox 9">
            <a:extLst>
              <a:ext uri="{FF2B5EF4-FFF2-40B4-BE49-F238E27FC236}">
                <a16:creationId xmlns:a16="http://schemas.microsoft.com/office/drawing/2014/main" id="{2C91134A-6BA3-A340-B862-DCB6B25FF93B}"/>
              </a:ext>
            </a:extLst>
          </p:cNvPr>
          <p:cNvSpPr txBox="1"/>
          <p:nvPr/>
        </p:nvSpPr>
        <p:spPr>
          <a:xfrm rot="21073639">
            <a:off x="1942008" y="1477946"/>
            <a:ext cx="6970374" cy="646331"/>
          </a:xfrm>
          <a:prstGeom prst="rect">
            <a:avLst/>
          </a:prstGeom>
          <a:solidFill>
            <a:schemeClr val="tx1"/>
          </a:solidFill>
          <a:ln>
            <a:solidFill>
              <a:schemeClr val="tx1"/>
            </a:solidFill>
          </a:ln>
        </p:spPr>
        <p:txBody>
          <a:bodyPr wrap="square" rtlCol="0">
            <a:spAutoFit/>
          </a:bodyP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حركة  «</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BLM </a:t>
            </a: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هي حركة مكافحة ومواجهة أعمال العنف</a:t>
            </a:r>
          </a:p>
          <a:p>
            <a:pPr marL="0" marR="0" lvl="0" indent="0" algn="r" defTabSz="449263" rtl="1"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احتجاجات «</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BLM </a:t>
            </a: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تُشعل مدن أمريكا!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a:extLst>
              <a:ext uri="{FF2B5EF4-FFF2-40B4-BE49-F238E27FC236}">
                <a16:creationId xmlns:a16="http://schemas.microsoft.com/office/drawing/2014/main" id="{C64FEB23-1EE9-5547-B69D-917C80AFDFD8}"/>
              </a:ext>
            </a:extLst>
          </p:cNvPr>
          <p:cNvSpPr txBox="1"/>
          <p:nvPr/>
        </p:nvSpPr>
        <p:spPr>
          <a:xfrm rot="21073639">
            <a:off x="3385860" y="2838640"/>
            <a:ext cx="5541599" cy="923330"/>
          </a:xfrm>
          <a:prstGeom prst="rect">
            <a:avLst/>
          </a:prstGeom>
          <a:solidFill>
            <a:schemeClr val="bg1"/>
          </a:solidFill>
          <a:ln>
            <a:solidFill>
              <a:schemeClr val="tx1"/>
            </a:solidFill>
          </a:ln>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«نحن شموليون.. ماذا وراء الفومية العرقية الضيقة...في مجتمعات السود» </a:t>
            </a:r>
          </a:p>
          <a:p>
            <a:pPr marL="0" marR="0" lvl="0" indent="0" algn="l" defTabSz="449263" rtl="0" eaLnBrk="1" fontAlgn="base" latinLnBrk="0" hangingPunct="1">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يقولون أنهم لا ينبغي أن يكونوا أمريكيين وطنيين»</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 name="TextBox 11">
            <a:extLst>
              <a:ext uri="{FF2B5EF4-FFF2-40B4-BE49-F238E27FC236}">
                <a16:creationId xmlns:a16="http://schemas.microsoft.com/office/drawing/2014/main" id="{7BC2E98D-BED0-074B-8891-C663C94425E8}"/>
              </a:ext>
            </a:extLst>
          </p:cNvPr>
          <p:cNvSpPr txBox="1"/>
          <p:nvPr/>
        </p:nvSpPr>
        <p:spPr>
          <a:xfrm rot="21073639">
            <a:off x="2279966" y="4086962"/>
            <a:ext cx="6336704" cy="646331"/>
          </a:xfrm>
          <a:prstGeom prst="rect">
            <a:avLst/>
          </a:prstGeom>
          <a:solidFill>
            <a:schemeClr val="tx1"/>
          </a:solidFill>
          <a:ln>
            <a:solidFill>
              <a:schemeClr val="tx1"/>
            </a:solidFill>
          </a:ln>
        </p:spPr>
        <p:txBody>
          <a:bodyPr wrap="square" rtlCol="0">
            <a:spAutoFit/>
          </a:bodyP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EG"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نحن نؤكد على حياة الأشخاص السود المثليين والمتحولون جنسيًا...  وكل حياة السود على طيف جنسهم.»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extBox 12">
            <a:extLst>
              <a:ext uri="{FF2B5EF4-FFF2-40B4-BE49-F238E27FC236}">
                <a16:creationId xmlns:a16="http://schemas.microsoft.com/office/drawing/2014/main" id="{972523B1-67FF-A44A-982A-A3AEBA608A4C}"/>
              </a:ext>
            </a:extLst>
          </p:cNvPr>
          <p:cNvSpPr txBox="1"/>
          <p:nvPr/>
        </p:nvSpPr>
        <p:spPr>
          <a:xfrm rot="21073639">
            <a:off x="3384352" y="5313414"/>
            <a:ext cx="5799263" cy="646331"/>
          </a:xfrm>
          <a:prstGeom prst="rect">
            <a:avLst/>
          </a:prstGeom>
          <a:solidFill>
            <a:schemeClr val="bg1"/>
          </a:solidFill>
          <a:ln>
            <a:solidFill>
              <a:schemeClr val="tx1"/>
            </a:solidFill>
          </a:ln>
        </p:spPr>
        <p:txBody>
          <a:bodyPr wrap="square" rtlCol="0">
            <a:spAutoFit/>
          </a:bodyP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EG"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نحن نعمل من أجل عالم لا تكون فيه حياة السود مستهدفة بشكل منهجي بالزوال</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409347353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1426" name="Picture 5"/>
          <p:cNvPicPr>
            <a:picLocks noChangeAspect="1"/>
          </p:cNvPicPr>
          <p:nvPr/>
        </p:nvPicPr>
        <p:blipFill>
          <a:blip r:embed="rId4" cstate="print"/>
          <a:srcRect/>
          <a:stretch>
            <a:fillRect/>
          </a:stretch>
        </p:blipFill>
        <p:spPr bwMode="auto">
          <a:xfrm>
            <a:off x="0" y="879475"/>
            <a:ext cx="9144000" cy="5099050"/>
          </a:xfrm>
          <a:prstGeom prst="rect">
            <a:avLst/>
          </a:prstGeom>
          <a:noFill/>
          <a:ln w="9525">
            <a:noFill/>
            <a:miter lim="800000"/>
            <a:headEnd/>
            <a:tailEnd/>
          </a:ln>
        </p:spPr>
      </p:pic>
      <p:sp>
        <p:nvSpPr>
          <p:cNvPr id="193539" name="Rectangle 3"/>
          <p:cNvSpPr>
            <a:spLocks noGrp="1" noChangeArrowheads="1"/>
          </p:cNvSpPr>
          <p:nvPr>
            <p:ph type="title" idx="4294967295"/>
          </p:nvPr>
        </p:nvSpPr>
        <p:spPr>
          <a:xfrm>
            <a:off x="19050" y="188913"/>
            <a:ext cx="9124950" cy="863600"/>
          </a:xfrm>
        </p:spPr>
        <p:txBody>
          <a:bodyPr/>
          <a:lstStyle/>
          <a:p>
            <a:pPr>
              <a:defRPr/>
            </a:pPr>
            <a:r>
              <a:rPr lang="ar-JO" sz="5400" b="1" dirty="0">
                <a:solidFill>
                  <a:srgbClr val="FFFFFF"/>
                </a:solidFill>
                <a:latin typeface="Arial" panose="020B0604020202020204" pitchFamily="34" charset="0"/>
                <a:ea typeface="ＭＳ Ｐゴシック" pitchFamily="-108" charset="-128"/>
                <a:cs typeface="Arial" pitchFamily="34" charset="0"/>
              </a:rPr>
              <a:t>حياة السود مهمة</a:t>
            </a:r>
            <a:endParaRPr lang="en-US" sz="5400" b="1" dirty="0">
              <a:solidFill>
                <a:srgbClr val="FFFFFF"/>
              </a:solidFill>
              <a:latin typeface="Arial" panose="020B0604020202020204" pitchFamily="34" charset="0"/>
              <a:ea typeface="ＭＳ Ｐゴシック" pitchFamily="-108" charset="-128"/>
              <a:cs typeface="Arial" pitchFamily="34" charset="0"/>
            </a:endParaRPr>
          </a:p>
        </p:txBody>
      </p:sp>
      <p:sp>
        <p:nvSpPr>
          <p:cNvPr id="231428" name="TextBox 4"/>
          <p:cNvSpPr txBox="1">
            <a:spLocks noChangeArrowheads="1"/>
          </p:cNvSpPr>
          <p:nvPr/>
        </p:nvSpPr>
        <p:spPr bwMode="auto">
          <a:xfrm>
            <a:off x="107950" y="2776538"/>
            <a:ext cx="5256213" cy="1077218"/>
          </a:xfrm>
          <a:prstGeom prst="rect">
            <a:avLst/>
          </a:prstGeom>
          <a:solidFill>
            <a:schemeClr val="bg1"/>
          </a:solidFill>
          <a:ln w="9525">
            <a:no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16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في عام 2013, قامت ثلاث منظمات سود – أليسيا جارزا, باتريس كولرز و أوبال توميتي بتأسيس مشروع بناء حركة سياسية متمركزة حول السود و تم تسميتها ” حياة السود مهمة ” . و قد كانت رداً على تبرئة قاتل تريفون مارتن و المدعو جورج زيمرمان</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8" name="TextBox 7"/>
          <p:cNvSpPr txBox="1">
            <a:spLocks noChangeArrowheads="1"/>
          </p:cNvSpPr>
          <p:nvPr/>
        </p:nvSpPr>
        <p:spPr bwMode="auto">
          <a:xfrm rot="-526361">
            <a:off x="628650" y="5722938"/>
            <a:ext cx="1785938" cy="369887"/>
          </a:xfrm>
          <a:prstGeom prst="rect">
            <a:avLst/>
          </a:prstGeom>
          <a:solidFill>
            <a:schemeClr val="tx1"/>
          </a:solidFill>
          <a:ln w="9525">
            <a:solidFill>
              <a:schemeClr val="tx1"/>
            </a:solidFill>
            <a:miter lim="800000"/>
            <a:headEnd/>
            <a:tailEnd/>
          </a:ln>
        </p:spPr>
        <p:txBody>
          <a:bodyPr>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أليسيا جارزا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 name="TextBox 9"/>
          <p:cNvSpPr txBox="1">
            <a:spLocks noChangeArrowheads="1"/>
          </p:cNvSpPr>
          <p:nvPr/>
        </p:nvSpPr>
        <p:spPr bwMode="auto">
          <a:xfrm rot="-526361">
            <a:off x="1995488" y="5824538"/>
            <a:ext cx="2163762" cy="368300"/>
          </a:xfrm>
          <a:prstGeom prst="rect">
            <a:avLst/>
          </a:prstGeom>
          <a:solidFill>
            <a:schemeClr val="tx1"/>
          </a:solidFill>
          <a:ln w="9525">
            <a:solidFill>
              <a:schemeClr val="tx1"/>
            </a:solidFill>
            <a:miter lim="800000"/>
            <a:headEnd/>
            <a:tailEnd/>
          </a:ln>
        </p:spPr>
        <p:txBody>
          <a:bodyPr>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باتريس كولرز</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 name="TextBox 10"/>
          <p:cNvSpPr txBox="1">
            <a:spLocks noChangeArrowheads="1"/>
          </p:cNvSpPr>
          <p:nvPr/>
        </p:nvSpPr>
        <p:spPr bwMode="auto">
          <a:xfrm rot="-526361">
            <a:off x="3489325" y="5949950"/>
            <a:ext cx="1784350" cy="369888"/>
          </a:xfrm>
          <a:prstGeom prst="rect">
            <a:avLst/>
          </a:prstGeom>
          <a:solidFill>
            <a:schemeClr val="tx1"/>
          </a:solidFill>
          <a:ln w="9525">
            <a:solidFill>
              <a:schemeClr val="tx1"/>
            </a:solidFill>
            <a:miter lim="800000"/>
            <a:headEnd/>
            <a:tailEnd/>
          </a:ln>
        </p:spPr>
        <p:txBody>
          <a:bodyPr>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أوبال توميتي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9" name="TextBox 8"/>
          <p:cNvSpPr txBox="1">
            <a:spLocks noChangeArrowheads="1"/>
          </p:cNvSpPr>
          <p:nvPr/>
        </p:nvSpPr>
        <p:spPr bwMode="auto">
          <a:xfrm rot="-526361">
            <a:off x="238125" y="6142038"/>
            <a:ext cx="1785938" cy="369887"/>
          </a:xfrm>
          <a:prstGeom prst="rect">
            <a:avLst/>
          </a:prstGeom>
          <a:solidFill>
            <a:srgbClr val="C00000"/>
          </a:solidFill>
          <a:ln w="9525">
            <a:solidFill>
              <a:schemeClr val="tx1"/>
            </a:solidFill>
            <a:miter lim="800000"/>
            <a:headEnd/>
            <a:tailEnd/>
          </a:ln>
        </p:spPr>
        <p:txBody>
          <a:bodyPr>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مثلية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2" name="TextBox 11"/>
          <p:cNvSpPr txBox="1">
            <a:spLocks noChangeArrowheads="1"/>
          </p:cNvSpPr>
          <p:nvPr/>
        </p:nvSpPr>
        <p:spPr bwMode="auto">
          <a:xfrm rot="-526361">
            <a:off x="1727200" y="6259513"/>
            <a:ext cx="1784350" cy="369887"/>
          </a:xfrm>
          <a:prstGeom prst="rect">
            <a:avLst/>
          </a:prstGeom>
          <a:solidFill>
            <a:srgbClr val="C00000"/>
          </a:solidFill>
          <a:ln w="9525">
            <a:solidFill>
              <a:schemeClr val="tx1"/>
            </a:solidFill>
            <a:miter lim="800000"/>
            <a:headEnd/>
            <a:tailEnd/>
          </a:ln>
        </p:spPr>
        <p:txBody>
          <a:bodyPr>
            <a:spAutoFit/>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مثلية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3" name="Rectangle 12"/>
          <p:cNvSpPr/>
          <p:nvPr/>
        </p:nvSpPr>
        <p:spPr bwMode="auto">
          <a:xfrm>
            <a:off x="785786" y="928669"/>
            <a:ext cx="928694" cy="586957"/>
          </a:xfrm>
          <a:prstGeom prst="rect">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حياة السود مهمة</a:t>
            </a:r>
          </a:p>
        </p:txBody>
      </p:sp>
      <p:sp>
        <p:nvSpPr>
          <p:cNvPr id="14" name="Rectangle 13"/>
          <p:cNvSpPr/>
          <p:nvPr/>
        </p:nvSpPr>
        <p:spPr bwMode="auto">
          <a:xfrm>
            <a:off x="4071934" y="928670"/>
            <a:ext cx="3571900" cy="279180"/>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itchFamily="34" charset="0"/>
              </a:rPr>
              <a:t>تسوق   شاهد/استمع   أحداث عالمية   برامج   عن   أخبار</a:t>
            </a:r>
          </a:p>
        </p:txBody>
      </p:sp>
      <p:sp>
        <p:nvSpPr>
          <p:cNvPr id="15" name="Rectangle 14"/>
          <p:cNvSpPr/>
          <p:nvPr/>
        </p:nvSpPr>
        <p:spPr bwMode="auto">
          <a:xfrm>
            <a:off x="4143372" y="1214423"/>
            <a:ext cx="3500462" cy="402291"/>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00"/>
                </a:solidFill>
                <a:effectLst/>
                <a:uLnTx/>
                <a:uFillTx/>
                <a:latin typeface="Arial" panose="020B0604020202020204" pitchFamily="34" charset="0"/>
                <a:ea typeface="MS PGothic" pitchFamily="34" charset="-128"/>
                <a:cs typeface="Arial" panose="020B0604020202020204" pitchFamily="34" charset="0"/>
              </a:rPr>
              <a:t>الفروع     المصادر     ما هو المهم</a:t>
            </a:r>
          </a:p>
        </p:txBody>
      </p:sp>
      <p:sp>
        <p:nvSpPr>
          <p:cNvPr id="16" name="Rectangle 15"/>
          <p:cNvSpPr/>
          <p:nvPr/>
        </p:nvSpPr>
        <p:spPr bwMode="auto">
          <a:xfrm>
            <a:off x="7715272" y="1142984"/>
            <a:ext cx="785818" cy="340735"/>
          </a:xfrm>
          <a:prstGeom prst="rect">
            <a:avLst/>
          </a:prstGeom>
          <a:solidFill>
            <a:schemeClr val="accent2"/>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تبرع</a:t>
            </a:r>
          </a:p>
        </p:txBody>
      </p:sp>
      <p:sp>
        <p:nvSpPr>
          <p:cNvPr id="17" name="Rectangle 16"/>
          <p:cNvSpPr/>
          <p:nvPr/>
        </p:nvSpPr>
        <p:spPr bwMode="auto">
          <a:xfrm>
            <a:off x="5643570" y="3500439"/>
            <a:ext cx="2214578" cy="402291"/>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itchFamily="34" charset="0"/>
              </a:rPr>
              <a:t>شارك الحركة العالمية</a:t>
            </a:r>
          </a:p>
        </p:txBody>
      </p:sp>
      <p:sp>
        <p:nvSpPr>
          <p:cNvPr id="18" name="Rectangle 17"/>
          <p:cNvSpPr/>
          <p:nvPr/>
        </p:nvSpPr>
        <p:spPr bwMode="auto">
          <a:xfrm>
            <a:off x="5715008" y="3857628"/>
            <a:ext cx="2714644" cy="463846"/>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سجل هنا للحصول على التحديثات عن الإطلاقات الخاصة, تحركات الشبكة, البرامج, الشراكات و أكثر</a:t>
            </a:r>
          </a:p>
        </p:txBody>
      </p:sp>
      <p:sp>
        <p:nvSpPr>
          <p:cNvPr id="19" name="Rectangle 18"/>
          <p:cNvSpPr/>
          <p:nvPr/>
        </p:nvSpPr>
        <p:spPr bwMode="auto">
          <a:xfrm>
            <a:off x="5500694" y="2357430"/>
            <a:ext cx="1571636" cy="463846"/>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itchFamily="34" charset="0"/>
              </a:rPr>
              <a:t>خذ موقف</a:t>
            </a:r>
          </a:p>
        </p:txBody>
      </p:sp>
      <p:sp>
        <p:nvSpPr>
          <p:cNvPr id="20" name="Rectangle 19"/>
          <p:cNvSpPr/>
          <p:nvPr/>
        </p:nvSpPr>
        <p:spPr bwMode="auto">
          <a:xfrm>
            <a:off x="5500694" y="2714620"/>
            <a:ext cx="3071834" cy="83317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انضم إلى الحركة للمحاربة من أجل الحرية  و التحرر و العدالة من خلال التسجيل للحصول على التحديثات و دعم عملنا و تفحص مصادرنا و متابعتنا على وسائل التواصل الإجتماعي أو معلوماتنا و معداتنا الرسمية</a:t>
            </a:r>
          </a:p>
        </p:txBody>
      </p:sp>
      <p:sp>
        <p:nvSpPr>
          <p:cNvPr id="21" name="Rectangle 20"/>
          <p:cNvSpPr/>
          <p:nvPr/>
        </p:nvSpPr>
        <p:spPr bwMode="auto">
          <a:xfrm>
            <a:off x="5786446" y="4357694"/>
            <a:ext cx="250033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الإسم الأول</a:t>
            </a:r>
          </a:p>
        </p:txBody>
      </p:sp>
      <p:sp>
        <p:nvSpPr>
          <p:cNvPr id="22" name="Rectangle 21"/>
          <p:cNvSpPr/>
          <p:nvPr/>
        </p:nvSpPr>
        <p:spPr bwMode="auto">
          <a:xfrm>
            <a:off x="5786446" y="4714884"/>
            <a:ext cx="250033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الإسم الأخير</a:t>
            </a:r>
          </a:p>
        </p:txBody>
      </p:sp>
      <p:sp>
        <p:nvSpPr>
          <p:cNvPr id="23" name="Rectangle 22"/>
          <p:cNvSpPr/>
          <p:nvPr/>
        </p:nvSpPr>
        <p:spPr bwMode="auto">
          <a:xfrm>
            <a:off x="5786446" y="5072074"/>
            <a:ext cx="250033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البريد الإلكتروني</a:t>
            </a:r>
          </a:p>
        </p:txBody>
      </p:sp>
      <p:sp>
        <p:nvSpPr>
          <p:cNvPr id="24" name="Rectangle 23"/>
          <p:cNvSpPr/>
          <p:nvPr/>
        </p:nvSpPr>
        <p:spPr bwMode="auto">
          <a:xfrm>
            <a:off x="5786446" y="5429264"/>
            <a:ext cx="2500330" cy="309958"/>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lumMod val="65000"/>
                  </a:srgbClr>
                </a:solidFill>
                <a:effectLst/>
                <a:uLnTx/>
                <a:uFillTx/>
                <a:latin typeface="Arial" panose="020B0604020202020204" pitchFamily="34" charset="0"/>
                <a:ea typeface="MS PGothic" pitchFamily="34" charset="-128"/>
                <a:cs typeface="Arial" panose="020B0604020202020204" pitchFamily="34" charset="0"/>
              </a:rPr>
              <a:t>الرمز البريدي</a:t>
            </a:r>
          </a:p>
        </p:txBody>
      </p:sp>
      <p:sp>
        <p:nvSpPr>
          <p:cNvPr id="25" name="Rectangle 24"/>
          <p:cNvSpPr/>
          <p:nvPr/>
        </p:nvSpPr>
        <p:spPr bwMode="auto">
          <a:xfrm>
            <a:off x="5857884" y="5786454"/>
            <a:ext cx="2428892" cy="309958"/>
          </a:xfrm>
          <a:prstGeom prst="rect">
            <a:avLst/>
          </a:prstGeom>
          <a:solidFill>
            <a:srgbClr val="FFFF00"/>
          </a:solidFill>
          <a:ln w="9525" cap="flat" cmpd="sng" algn="ctr">
            <a:solidFill>
              <a:srgbClr val="FFFF00"/>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أضف اسمك</a:t>
            </a:r>
          </a:p>
        </p:txBody>
      </p:sp>
      <p:sp>
        <p:nvSpPr>
          <p:cNvPr id="26" name="Rectangle 25"/>
          <p:cNvSpPr/>
          <p:nvPr/>
        </p:nvSpPr>
        <p:spPr bwMode="auto">
          <a:xfrm>
            <a:off x="714348" y="2214554"/>
            <a:ext cx="1500198" cy="463846"/>
          </a:xfrm>
          <a:prstGeom prst="rect">
            <a:avLst/>
          </a:prstGeom>
          <a:solidFill>
            <a:schemeClr val="bg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قصتها</a:t>
            </a:r>
          </a:p>
        </p:txBody>
      </p:sp>
    </p:spTree>
    <p:extLst>
      <p:ext uri="{BB962C8B-B14F-4D97-AF65-F5344CB8AC3E}">
        <p14:creationId xmlns:p14="http://schemas.microsoft.com/office/powerpoint/2010/main" val="110030789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2450" name="Rectangle 3"/>
          <p:cNvSpPr>
            <a:spLocks noGrp="1" noChangeArrowheads="1"/>
          </p:cNvSpPr>
          <p:nvPr>
            <p:ph type="title" idx="4294967295"/>
          </p:nvPr>
        </p:nvSpPr>
        <p:spPr>
          <a:xfrm>
            <a:off x="19050" y="44450"/>
            <a:ext cx="9124950" cy="576263"/>
          </a:xfrm>
        </p:spPr>
        <p:txBody>
          <a:bodyPr/>
          <a:lstStyle/>
          <a:p>
            <a:r>
              <a:rPr lang="ar-JO" sz="3600" b="1">
                <a:solidFill>
                  <a:srgbClr val="FFFFFF"/>
                </a:solidFill>
                <a:latin typeface="Arial" pitchFamily="34" charset="0"/>
                <a:cs typeface="Arial" pitchFamily="34" charset="0"/>
              </a:rPr>
              <a:t>هل الله مهتم بالعدالة الإجتماعية ؟</a:t>
            </a:r>
            <a:endParaRPr lang="en-US" sz="3600" b="1">
              <a:solidFill>
                <a:srgbClr val="FFFFFF"/>
              </a:solidFill>
              <a:latin typeface="Arial" pitchFamily="34" charset="0"/>
              <a:cs typeface="Arial" pitchFamily="34" charset="0"/>
            </a:endParaRPr>
          </a:p>
        </p:txBody>
      </p:sp>
      <p:sp>
        <p:nvSpPr>
          <p:cNvPr id="5" name="TextBox 4"/>
          <p:cNvSpPr txBox="1">
            <a:spLocks noChangeArrowheads="1"/>
          </p:cNvSpPr>
          <p:nvPr/>
        </p:nvSpPr>
        <p:spPr bwMode="auto">
          <a:xfrm>
            <a:off x="323850" y="692150"/>
            <a:ext cx="8640763" cy="1631216"/>
          </a:xfrm>
          <a:prstGeom prst="rect">
            <a:avLst/>
          </a:prstGeom>
          <a:solidFill>
            <a:schemeClr val="bg1"/>
          </a:solidFill>
          <a:ln w="9525">
            <a:solidFill>
              <a:schemeClr val="tx1"/>
            </a:solidFill>
            <a:miter lim="800000"/>
            <a:headEnd/>
            <a:tailEnd/>
          </a:ln>
        </p:spPr>
        <p:txBody>
          <a:bodyPr wrap="square">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 الرب هو اله العدالة الإجتماعية ” ربما كانت هذه هي الرسالة في معظم الكنائس و المجامع في أمريكا و الغرب اليوم. لكن المشكلة تكمن هنا. إن الكتاب المقدس لا يقول ذلك في الحقيقة حيث يقول في أشعياء أن الرب هو إله العدل ( أش 5 : 16 ) . سوف تجد الكثير من المراجع عن العدل في الكتاب المقدس . و لكنك لن تجد هذه الكلمة مسبوقة بكلمة الإجتماعي لكن من المحتمل أن تفكر قائلاً ما الفرق ؟ حسناً ليس </a:t>
            </a:r>
            <a:endParaRPr kumimoji="0" lang="en-US"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r" defTabSz="449263"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r>
              <a:rPr kumimoji="0" lang="ar-JO"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a:t>
            </a:r>
            <a:r>
              <a:rPr kumimoji="0" lang="en-US"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r>
              <a:rPr kumimoji="0" lang="ar-JO"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إذا كان ثابتاً</a:t>
            </a:r>
            <a:endParaRPr kumimoji="0" lang="en-US" sz="2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p:txBody>
      </p:sp>
      <p:sp>
        <p:nvSpPr>
          <p:cNvPr id="8" name="TextBox 7"/>
          <p:cNvSpPr txBox="1">
            <a:spLocks noChangeArrowheads="1"/>
          </p:cNvSpPr>
          <p:nvPr/>
        </p:nvSpPr>
        <p:spPr bwMode="auto">
          <a:xfrm>
            <a:off x="323850" y="3503613"/>
            <a:ext cx="8640763" cy="792162"/>
          </a:xfrm>
          <a:prstGeom prst="rect">
            <a:avLst/>
          </a:prstGeom>
          <a:solidFill>
            <a:srgbClr val="C00000"/>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أترى , لا يمكن أن يكون الله هو إله العدل و العدالة الإجتماعية لأن العدالة الإجتماعية ليست عادلة .</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6" name="TextBox 5"/>
          <p:cNvSpPr txBox="1">
            <a:spLocks noChangeArrowheads="1"/>
          </p:cNvSpPr>
          <p:nvPr/>
        </p:nvSpPr>
        <p:spPr bwMode="auto">
          <a:xfrm>
            <a:off x="288925" y="4508500"/>
            <a:ext cx="3446463" cy="708025"/>
          </a:xfrm>
          <a:prstGeom prst="rect">
            <a:avLst/>
          </a:prstGeom>
          <a:solidFill>
            <a:srgbClr val="C00000"/>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العدالة هي الحصول على ما تستحق دون نعمة</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7" name="TextBox 6"/>
          <p:cNvSpPr txBox="1">
            <a:spLocks noChangeArrowheads="1"/>
          </p:cNvSpPr>
          <p:nvPr/>
        </p:nvSpPr>
        <p:spPr bwMode="auto">
          <a:xfrm>
            <a:off x="3995738" y="4508500"/>
            <a:ext cx="4968875" cy="708025"/>
          </a:xfrm>
          <a:prstGeom prst="rect">
            <a:avLst/>
          </a:prstGeom>
          <a:solidFill>
            <a:srgbClr val="C00000"/>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العدالة الإجتماعية هي الحصول على ما لا تستحق لأنك تأخذ نعمة</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9" name="TextBox 8"/>
          <p:cNvSpPr txBox="1">
            <a:spLocks noChangeArrowheads="1"/>
          </p:cNvSpPr>
          <p:nvPr/>
        </p:nvSpPr>
        <p:spPr bwMode="auto">
          <a:xfrm>
            <a:off x="333375" y="5476875"/>
            <a:ext cx="3446463" cy="400050"/>
          </a:xfrm>
          <a:prstGeom prst="rect">
            <a:avLst/>
          </a:prstGeom>
          <a:solidFill>
            <a:srgbClr val="C00000"/>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العدل أعمى</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0" name="TextBox 9"/>
          <p:cNvSpPr txBox="1">
            <a:spLocks noChangeArrowheads="1"/>
          </p:cNvSpPr>
          <p:nvPr/>
        </p:nvSpPr>
        <p:spPr bwMode="auto">
          <a:xfrm>
            <a:off x="3995738" y="5476875"/>
            <a:ext cx="4968875" cy="400050"/>
          </a:xfrm>
          <a:prstGeom prst="rect">
            <a:avLst/>
          </a:prstGeom>
          <a:solidFill>
            <a:srgbClr val="C00000"/>
          </a:solidFill>
          <a:ln w="9525">
            <a:solidFill>
              <a:schemeClr val="tx1"/>
            </a:solidFill>
            <a:miter lim="800000"/>
            <a:headEnd/>
            <a:tailEnd/>
          </a:ln>
        </p:spPr>
        <p:txBody>
          <a:bodyPr>
            <a:spAutoFit/>
          </a:bodyPr>
          <a:lstStyle/>
          <a:p>
            <a:pPr marL="0" marR="0" lvl="0" indent="0" algn="r" defTabSz="449263"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العدالة الإجتماعية ليست عمياء</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1" name="Rectangle 3"/>
          <p:cNvSpPr txBox="1">
            <a:spLocks noChangeArrowheads="1"/>
          </p:cNvSpPr>
          <p:nvPr/>
        </p:nvSpPr>
        <p:spPr bwMode="auto">
          <a:xfrm>
            <a:off x="7938" y="5999163"/>
            <a:ext cx="9124950" cy="863600"/>
          </a:xfrm>
          <a:prstGeom prst="rect">
            <a:avLst/>
          </a:prstGeom>
          <a:noFill/>
          <a:ln>
            <a:noFill/>
          </a:ln>
          <a:extLst>
            <a:ext uri="{FAA26D3D-D897-4be2-8F04-BA451C77F1D7}"/>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جون ميركل, ” الكنيسة المختطفة و المتسللة ” تدوين صوتي في 25 تموز 2020</a:t>
            </a:r>
            <a:endPar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hlinkClick r:id="rId4"/>
              </a:rPr>
              <a:t>https://www.oneplace.com/ministries/understanding-the-times/</a:t>
            </a:r>
            <a:r>
              <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 </a:t>
            </a:r>
            <a:r>
              <a:rPr kumimoji="0" lang="ar-JO" sz="1600" b="1" i="0" u="none" strike="noStrike" kern="0" cap="none" spc="0" normalizeH="0" baseline="0" noProof="0" dirty="0">
                <a:ln>
                  <a:noFill/>
                </a:ln>
                <a:solidFill>
                  <a:srgbClr val="FFFFFF"/>
                </a:solidFill>
                <a:effectLst/>
                <a:uLnTx/>
                <a:uFillTx/>
                <a:latin typeface="Arial"/>
                <a:ea typeface="ＭＳ Ｐゴシック" pitchFamily="-108" charset="-128"/>
                <a:cs typeface="Arial"/>
              </a:rPr>
              <a:t>تم الوصول إليها 25 تموز 2020</a:t>
            </a:r>
            <a:endParaRPr kumimoji="0" lang="en-US" sz="1600" b="1" i="0" u="none" strike="noStrike" kern="0" cap="none" spc="0" normalizeH="0" baseline="0" noProof="0" dirty="0">
              <a:ln>
                <a:noFill/>
              </a:ln>
              <a:solidFill>
                <a:srgbClr val="FFFFFF"/>
              </a:solidFill>
              <a:effectLst/>
              <a:uLnTx/>
              <a:uFillTx/>
              <a:latin typeface="Arial"/>
              <a:ea typeface="ＭＳ Ｐゴシック" pitchFamily="-108" charset="-128"/>
              <a:cs typeface="Arial"/>
            </a:endParaRPr>
          </a:p>
        </p:txBody>
      </p:sp>
    </p:spTree>
    <p:extLst>
      <p:ext uri="{BB962C8B-B14F-4D97-AF65-F5344CB8AC3E}">
        <p14:creationId xmlns:p14="http://schemas.microsoft.com/office/powerpoint/2010/main" val="31532489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7" grpId="0" animBg="1"/>
      <p:bldP spid="9" grpId="0" animBg="1"/>
      <p:bldP spid="10" grpId="0" animBg="1"/>
    </p:bldLst>
  </p:timing>
</p:sld>
</file>

<file path=ppt/theme/theme1.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2004:Templates:Presentations:Designs:Alchemy</Template>
  <TotalTime>771</TotalTime>
  <Words>3592</Words>
  <Application>Microsoft Macintosh PowerPoint</Application>
  <PresentationFormat>On-screen Show (4:3)</PresentationFormat>
  <Paragraphs>228</Paragraphs>
  <Slides>19</Slides>
  <Notes>18</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19</vt:i4>
      </vt:variant>
    </vt:vector>
  </HeadingPairs>
  <TitlesOfParts>
    <vt:vector size="34" baseType="lpstr">
      <vt:lpstr>ＭＳ Ｐゴシック</vt:lpstr>
      <vt:lpstr>Times</vt:lpstr>
      <vt:lpstr>Arial</vt:lpstr>
      <vt:lpstr>Calibri</vt:lpstr>
      <vt:lpstr>Comic Sans MS</vt:lpstr>
      <vt:lpstr>Times New Roman</vt:lpstr>
      <vt:lpstr>Traditional Arabic</vt:lpstr>
      <vt:lpstr>Wingdings</vt:lpstr>
      <vt:lpstr>3_Orbit</vt:lpstr>
      <vt:lpstr>5_Default Design</vt:lpstr>
      <vt:lpstr>1_Orbit</vt:lpstr>
      <vt:lpstr>2_Orbit</vt:lpstr>
      <vt:lpstr>6_Default Design</vt:lpstr>
      <vt:lpstr>52_Blank Presentation</vt:lpstr>
      <vt:lpstr>50_Blank Presentation</vt:lpstr>
      <vt:lpstr>العدالة الإجتماعية</vt:lpstr>
      <vt:lpstr>حياة السود مهمة</vt:lpstr>
      <vt:lpstr>« بالشارعBLM حركة «</vt:lpstr>
      <vt:lpstr>في برج ترامب، بمدينة نيويورك.</vt:lpstr>
      <vt:lpstr>انضم السياسيون إلى الاحتجاجات</vt:lpstr>
      <vt:lpstr>حياة السود مهمة</vt:lpstr>
      <vt:lpstr>تم تحديث موقع حياة السود مهمة</vt:lpstr>
      <vt:lpstr>حياة السود مهمة</vt:lpstr>
      <vt:lpstr>هل الله مهتم بالعدالة الإجتماعية ؟</vt:lpstr>
      <vt:lpstr>حياة السود مهمة</vt:lpstr>
      <vt:lpstr>أنواع العدالة</vt:lpstr>
      <vt:lpstr>تمييز المصطلحات</vt:lpstr>
      <vt:lpstr>نقد شجرة عدم المساواة</vt:lpstr>
      <vt:lpstr>نقد شجرة العدالة</vt:lpstr>
      <vt:lpstr>الأيديولوجية الشيوعية</vt:lpstr>
      <vt:lpstr>الماركسيون بحاجة إلى الرأسماليين</vt:lpstr>
      <vt:lpstr>تقييم حركة  BLM كتابيًا</vt:lpstr>
      <vt:lpstr>Black</vt:lpstr>
      <vt:lpstr>الرابط للعرض التقديميِّ "دراساتٌ نقديَّةٌ في العهد الجديد"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 4:17, 23</dc:title>
  <dc:creator>Rick Griffith</dc:creator>
  <cp:lastModifiedBy>Rick Griffith</cp:lastModifiedBy>
  <cp:revision>20</cp:revision>
  <dcterms:created xsi:type="dcterms:W3CDTF">2005-12-30T08:25:08Z</dcterms:created>
  <dcterms:modified xsi:type="dcterms:W3CDTF">2024-01-07T14:45:00Z</dcterms:modified>
</cp:coreProperties>
</file>